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72" r:id="rId8"/>
    <p:sldId id="263" r:id="rId9"/>
    <p:sldId id="264" r:id="rId10"/>
    <p:sldId id="266" r:id="rId11"/>
    <p:sldId id="267" r:id="rId12"/>
    <p:sldId id="268" r:id="rId13"/>
    <p:sldId id="269" r:id="rId14"/>
    <p:sldId id="265" r:id="rId15"/>
    <p:sldId id="271" r:id="rId16"/>
    <p:sldId id="270" r:id="rId17"/>
    <p:sldId id="273" r:id="rId18"/>
    <p:sldId id="257" r:id="rId1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A005-0063-4392-9730-2718E309B1CB}" type="datetimeFigureOut">
              <a:rPr lang="hu-HU" smtClean="0"/>
              <a:t>2012.06.25.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ADC4F-C3E4-4354-8E87-C2F74415EEC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A005-0063-4392-9730-2718E309B1CB}" type="datetimeFigureOut">
              <a:rPr lang="hu-HU" smtClean="0"/>
              <a:t>2012.06.25.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ADC4F-C3E4-4354-8E87-C2F74415EEC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A005-0063-4392-9730-2718E309B1CB}" type="datetimeFigureOut">
              <a:rPr lang="hu-HU" smtClean="0"/>
              <a:t>2012.06.25.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ADC4F-C3E4-4354-8E87-C2F74415EEC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A005-0063-4392-9730-2718E309B1CB}" type="datetimeFigureOut">
              <a:rPr lang="hu-HU" smtClean="0"/>
              <a:t>2012.06.25.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ADC4F-C3E4-4354-8E87-C2F74415EEC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A005-0063-4392-9730-2718E309B1CB}" type="datetimeFigureOut">
              <a:rPr lang="hu-HU" smtClean="0"/>
              <a:t>2012.06.25.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ADC4F-C3E4-4354-8E87-C2F74415EEC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A005-0063-4392-9730-2718E309B1CB}" type="datetimeFigureOut">
              <a:rPr lang="hu-HU" smtClean="0"/>
              <a:t>2012.06.25.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ADC4F-C3E4-4354-8E87-C2F74415EEC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A005-0063-4392-9730-2718E309B1CB}" type="datetimeFigureOut">
              <a:rPr lang="hu-HU" smtClean="0"/>
              <a:t>2012.06.25.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ADC4F-C3E4-4354-8E87-C2F74415EEC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A005-0063-4392-9730-2718E309B1CB}" type="datetimeFigureOut">
              <a:rPr lang="hu-HU" smtClean="0"/>
              <a:t>2012.06.25.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ADC4F-C3E4-4354-8E87-C2F74415EEC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A005-0063-4392-9730-2718E309B1CB}" type="datetimeFigureOut">
              <a:rPr lang="hu-HU" smtClean="0"/>
              <a:t>2012.06.25.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ADC4F-C3E4-4354-8E87-C2F74415EEC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A005-0063-4392-9730-2718E309B1CB}" type="datetimeFigureOut">
              <a:rPr lang="hu-HU" smtClean="0"/>
              <a:t>2012.06.25.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ADC4F-C3E4-4354-8E87-C2F74415EECB}" type="slidenum">
              <a:rPr lang="hu-HU" smtClean="0"/>
              <a:t>‹#›</a:t>
            </a:fld>
            <a:endParaRPr lang="hu-H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A005-0063-4392-9730-2718E309B1CB}" type="datetimeFigureOut">
              <a:rPr lang="hu-HU" smtClean="0"/>
              <a:t>2012.06.25.</a:t>
            </a:fld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0ADC4F-C3E4-4354-8E87-C2F74415EECB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90ADC4F-C3E4-4354-8E87-C2F74415EECB}" type="slidenum">
              <a:rPr lang="hu-HU" smtClean="0"/>
              <a:t>‹#›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14DA005-0063-4392-9730-2718E309B1CB}" type="datetimeFigureOut">
              <a:rPr lang="hu-HU" smtClean="0"/>
              <a:t>2012.06.25.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sz="6000" dirty="0" smtClean="0"/>
              <a:t>Enhanced matrix multiplication algorithm for FPGA</a:t>
            </a:r>
            <a:endParaRPr lang="hu-HU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tx1"/>
                </a:solidFill>
              </a:rPr>
              <a:t>Tamás Herendi, S. Roland Major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64288" y="584591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/>
              <a:t>UDT2012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9779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Look-up table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 smtClean="0"/>
              <a:t>6-LUT: look-up table with 6 bit inputs: 64 bits of memory, addressed bit by bit</a:t>
            </a:r>
          </a:p>
          <a:p>
            <a:r>
              <a:rPr lang="hu-HU" sz="2400" dirty="0" smtClean="0"/>
              <a:t>By manipulating this 64 bit value, it can be configured to compute any Boolean function with 6 bit input</a:t>
            </a:r>
          </a:p>
          <a:p>
            <a:r>
              <a:rPr lang="hu-HU" sz="2400" dirty="0" smtClean="0"/>
              <a:t>Arranged into a grid on the chip, organized into „slices” containing usually 2 or 4 LUTs</a:t>
            </a:r>
            <a:br>
              <a:rPr lang="hu-HU" sz="2400" dirty="0" smtClean="0"/>
            </a:br>
            <a:endParaRPr lang="hu-HU" sz="2400" dirty="0" smtClean="0"/>
          </a:p>
          <a:p>
            <a:r>
              <a:rPr lang="hu-HU" sz="2400" dirty="0" smtClean="0"/>
              <a:t>Some have added functionality, like being used as shift registers</a:t>
            </a:r>
          </a:p>
          <a:p>
            <a:r>
              <a:rPr lang="hu-HU" sz="2400" dirty="0" smtClean="0"/>
              <a:t>Additional features to increase efficiency </a:t>
            </a:r>
            <a:br>
              <a:rPr lang="hu-HU" sz="2400" dirty="0" smtClean="0"/>
            </a:br>
            <a:r>
              <a:rPr lang="hu-HU" sz="2400" dirty="0" smtClean="0"/>
              <a:t>(registers, carry chain, etc.)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82297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FPGA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 smtClean="0"/>
              <a:t>Solutions are extremely efficient</a:t>
            </a:r>
          </a:p>
          <a:p>
            <a:r>
              <a:rPr lang="hu-HU" sz="2400" dirty="0" smtClean="0"/>
              <a:t>Supports massive parallelism</a:t>
            </a:r>
            <a:br>
              <a:rPr lang="hu-HU" sz="2400" dirty="0" smtClean="0"/>
            </a:br>
            <a:endParaRPr lang="hu-HU" sz="2400" dirty="0" smtClean="0"/>
          </a:p>
          <a:p>
            <a:r>
              <a:rPr lang="hu-HU" sz="2400" dirty="0" smtClean="0"/>
              <a:t>Best at algorithms performing many operations on relatively small amounts of data at a time</a:t>
            </a:r>
            <a:br>
              <a:rPr lang="hu-HU" sz="2400" dirty="0" smtClean="0"/>
            </a:br>
            <a:endParaRPr lang="hu-HU" sz="2400" dirty="0" smtClean="0"/>
          </a:p>
          <a:p>
            <a:r>
              <a:rPr lang="hu-HU" sz="2400" dirty="0" smtClean="0"/>
              <a:t>Departure from traditional Von Neumann architecture</a:t>
            </a:r>
          </a:p>
        </p:txBody>
      </p:sp>
    </p:spTree>
    <p:extLst>
      <p:ext uri="{BB962C8B-B14F-4D97-AF65-F5344CB8AC3E}">
        <p14:creationId xmlns:p14="http://schemas.microsoft.com/office/powerpoint/2010/main" val="289096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FPGA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/>
              <a:t>Physically, configurations are automata </a:t>
            </a:r>
            <a:r>
              <a:rPr lang="hu-HU" sz="2400" dirty="0" smtClean="0"/>
              <a:t>networks</a:t>
            </a:r>
            <a:br>
              <a:rPr lang="hu-HU" sz="2400" dirty="0" smtClean="0"/>
            </a:br>
            <a:endParaRPr lang="hu-HU" sz="2400" dirty="0"/>
          </a:p>
          <a:p>
            <a:r>
              <a:rPr lang="hu-HU" sz="2400" dirty="0" smtClean="0"/>
              <a:t>Creating a module takes</a:t>
            </a:r>
            <a:br>
              <a:rPr lang="hu-HU" sz="2400" dirty="0" smtClean="0"/>
            </a:br>
            <a:r>
              <a:rPr lang="hu-HU" sz="2400" dirty="0" smtClean="0"/>
              <a:t> multiple iterations: </a:t>
            </a:r>
            <a:br>
              <a:rPr lang="hu-HU" sz="2400" dirty="0" smtClean="0"/>
            </a:br>
            <a:r>
              <a:rPr lang="hu-HU" sz="2400" dirty="0" smtClean="0"/>
              <a:t>Synthesize</a:t>
            </a:r>
            <a:r>
              <a:rPr lang="hu-HU" sz="2400" dirty="0"/>
              <a:t>, </a:t>
            </a: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>Translate</a:t>
            </a:r>
            <a:r>
              <a:rPr lang="hu-HU" sz="2400" dirty="0"/>
              <a:t>, </a:t>
            </a: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>Map</a:t>
            </a:r>
            <a:r>
              <a:rPr lang="hu-HU" sz="2400" dirty="0"/>
              <a:t>, </a:t>
            </a: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>Place </a:t>
            </a:r>
            <a:r>
              <a:rPr lang="hu-HU" sz="2400" dirty="0"/>
              <a:t>&amp; Route, </a:t>
            </a: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>Generate </a:t>
            </a:r>
            <a:r>
              <a:rPr lang="hu-HU" sz="2400" dirty="0"/>
              <a:t>programming file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4983" y="2132856"/>
            <a:ext cx="3705225" cy="456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32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FPGA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hu-HU" b="1" dirty="0" smtClean="0"/>
              <a:t>However:</a:t>
            </a:r>
            <a:br>
              <a:rPr lang="hu-HU" b="1" dirty="0" smtClean="0"/>
            </a:br>
            <a:endParaRPr lang="hu-HU" b="1" dirty="0"/>
          </a:p>
          <a:p>
            <a:r>
              <a:rPr lang="hu-HU" dirty="0" smtClean="0"/>
              <a:t>Large power consumption</a:t>
            </a:r>
          </a:p>
          <a:p>
            <a:r>
              <a:rPr lang="hu-HU" dirty="0" smtClean="0"/>
              <a:t>Large modules take very long </a:t>
            </a:r>
            <a:br>
              <a:rPr lang="hu-HU" dirty="0" smtClean="0"/>
            </a:br>
            <a:r>
              <a:rPr lang="hu-HU" dirty="0" smtClean="0"/>
              <a:t>to compile </a:t>
            </a:r>
            <a:br>
              <a:rPr lang="hu-HU" dirty="0" smtClean="0"/>
            </a:br>
            <a:r>
              <a:rPr lang="hu-HU" dirty="0" smtClean="0"/>
              <a:t>(simulation is important)</a:t>
            </a:r>
          </a:p>
          <a:p>
            <a:endParaRPr lang="hu-H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5460" y="1988840"/>
            <a:ext cx="3857625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15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Hardware used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/>
              <a:t>XUPV505-LX110T development platform</a:t>
            </a:r>
          </a:p>
          <a:p>
            <a:r>
              <a:rPr lang="hu-HU" sz="2400" dirty="0"/>
              <a:t>Virtex-5 XC5VLX110T FPGA</a:t>
            </a:r>
          </a:p>
          <a:p>
            <a:r>
              <a:rPr lang="hu-HU" sz="2400" dirty="0"/>
              <a:t>6-LUT: 64 bit look-up table</a:t>
            </a:r>
          </a:p>
          <a:p>
            <a:r>
              <a:rPr lang="hu-HU" sz="2400" dirty="0"/>
              <a:t>17280 Slice;  69120 </a:t>
            </a:r>
            <a:r>
              <a:rPr lang="hu-HU" sz="2400" dirty="0" smtClean="0"/>
              <a:t>LUT</a:t>
            </a:r>
            <a:endParaRPr lang="hu-HU" sz="2400" dirty="0"/>
          </a:p>
          <a:p>
            <a:r>
              <a:rPr lang="hu-HU" sz="2400" dirty="0"/>
              <a:t>17280 </a:t>
            </a:r>
            <a:r>
              <a:rPr lang="hu-HU" sz="2400" dirty="0" smtClean="0"/>
              <a:t>LUTs as 32 bit</a:t>
            </a:r>
            <a:br>
              <a:rPr lang="hu-HU" sz="2400" dirty="0" smtClean="0"/>
            </a:br>
            <a:r>
              <a:rPr lang="hu-HU" sz="2400" dirty="0" smtClean="0"/>
              <a:t>deep shift registers</a:t>
            </a:r>
          </a:p>
          <a:p>
            <a:r>
              <a:rPr lang="hu-HU" sz="2400" dirty="0" smtClean="0"/>
              <a:t>148 36kb block RAM </a:t>
            </a:r>
            <a:r>
              <a:rPr lang="hu-HU" sz="2400" dirty="0"/>
              <a:t/>
            </a:r>
            <a:br>
              <a:rPr lang="hu-HU" sz="2400" dirty="0"/>
            </a:br>
            <a:endParaRPr lang="hu-HU" sz="2400" dirty="0"/>
          </a:p>
          <a:p>
            <a:r>
              <a:rPr lang="hu-HU" sz="2400" dirty="0"/>
              <a:t>256MB DDR2 SODIMM</a:t>
            </a:r>
          </a:p>
          <a:p>
            <a:endParaRPr lang="hu-HU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3128764"/>
            <a:ext cx="4392488" cy="3535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31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Modules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Basic LUTs:</a:t>
            </a:r>
          </a:p>
          <a:p>
            <a:r>
              <a:rPr lang="hu-HU" dirty="0" smtClean="0"/>
              <a:t>Multiplier: 3 pairs of 1-bit elements</a:t>
            </a:r>
          </a:p>
          <a:p>
            <a:r>
              <a:rPr lang="hu-HU" dirty="0" smtClean="0"/>
              <a:t>Adder: 6 1-bit elements</a:t>
            </a:r>
            <a:br>
              <a:rPr lang="hu-HU" dirty="0" smtClean="0"/>
            </a:br>
            <a:endParaRPr lang="hu-HU" dirty="0" smtClean="0"/>
          </a:p>
          <a:p>
            <a:r>
              <a:rPr lang="hu-HU" dirty="0" smtClean="0"/>
              <a:t>Old version: 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cascaded </a:t>
            </a:r>
            <a:r>
              <a:rPr lang="hu-HU" dirty="0" smtClean="0"/>
              <a:t>multiply-accumulate LUTs </a:t>
            </a:r>
            <a:br>
              <a:rPr lang="hu-HU" dirty="0" smtClean="0"/>
            </a:br>
            <a:r>
              <a:rPr lang="hu-HU" dirty="0" smtClean="0"/>
              <a:t>loses efficiency at higher clock </a:t>
            </a:r>
            <a:r>
              <a:rPr lang="hu-HU" dirty="0" smtClean="0"/>
              <a:t>rate</a:t>
            </a:r>
            <a:endParaRPr lang="hu-HU" dirty="0" smtClean="0"/>
          </a:p>
          <a:p>
            <a:r>
              <a:rPr lang="hu-HU" dirty="0" smtClean="0"/>
              <a:t>New version: adder tree </a:t>
            </a:r>
            <a:r>
              <a:rPr lang="hu-HU" dirty="0" smtClean="0"/>
              <a:t>structure</a:t>
            </a:r>
          </a:p>
          <a:p>
            <a:r>
              <a:rPr lang="hu-HU" dirty="0" smtClean="0"/>
              <a:t>32 multiplier LUTs compute the </a:t>
            </a:r>
            <a:br>
              <a:rPr lang="hu-HU" dirty="0" smtClean="0"/>
            </a:br>
            <a:r>
              <a:rPr lang="hu-HU" dirty="0" smtClean="0"/>
              <a:t>dot product of two 96 bit long vectors</a:t>
            </a:r>
          </a:p>
          <a:p>
            <a:r>
              <a:rPr lang="hu-HU" dirty="0" smtClean="0"/>
              <a:t>Matrix size: 1920×1920 </a:t>
            </a:r>
            <a:br>
              <a:rPr lang="hu-HU" dirty="0" smtClean="0"/>
            </a:br>
            <a:r>
              <a:rPr lang="hu-HU" dirty="0" smtClean="0"/>
              <a:t>(multiple of 96)</a:t>
            </a:r>
            <a:endParaRPr lang="hu-HU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2852936"/>
            <a:ext cx="2247900" cy="3667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67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Modules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1024 such multiplier modules work in parallel, multiplying a 32×96 and a 96×32 piece of the input into a 32×32 piece of the solution in a single clock cycle </a:t>
            </a:r>
            <a:br>
              <a:rPr lang="hu-HU" dirty="0" smtClean="0"/>
            </a:br>
            <a:r>
              <a:rPr lang="hu-HU" dirty="0" smtClean="0"/>
              <a:t>(~40000 LUTs)</a:t>
            </a:r>
            <a:br>
              <a:rPr lang="hu-HU" dirty="0" smtClean="0"/>
            </a:br>
            <a:endParaRPr lang="hu-HU" dirty="0" smtClean="0"/>
          </a:p>
          <a:p>
            <a:r>
              <a:rPr lang="hu-HU" dirty="0" smtClean="0"/>
              <a:t>The multiplier is very fast compared to the main storage (DDR2, low bandwidth, high capacity)</a:t>
            </a:r>
          </a:p>
          <a:p>
            <a:r>
              <a:rPr lang="hu-HU" dirty="0" smtClean="0"/>
              <a:t>Old version: careful control of the input flow</a:t>
            </a:r>
          </a:p>
          <a:p>
            <a:r>
              <a:rPr lang="hu-HU" dirty="0" smtClean="0"/>
              <a:t>New version: intermediate storage </a:t>
            </a:r>
            <a:br>
              <a:rPr lang="hu-HU" dirty="0" smtClean="0"/>
            </a:br>
            <a:r>
              <a:rPr lang="hu-HU" dirty="0" smtClean="0"/>
              <a:t>(block RAM, high bandwidth, low capacity)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3717032"/>
            <a:ext cx="1657350" cy="2990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80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Modules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Input matrices are divided into 96×1920 strips</a:t>
            </a:r>
          </a:p>
          <a:p>
            <a:r>
              <a:rPr lang="hu-HU" dirty="0"/>
              <a:t>T</a:t>
            </a:r>
            <a:r>
              <a:rPr lang="hu-HU" dirty="0" smtClean="0"/>
              <a:t>o maximise matrix size, the block RAM tries to contain as little from the input as possible</a:t>
            </a:r>
          </a:p>
          <a:p>
            <a:r>
              <a:rPr lang="hu-HU" dirty="0" smtClean="0"/>
              <a:t>Using a 1920×96 and a 96×1920 strip from the input, the module computes a </a:t>
            </a:r>
            <a:br>
              <a:rPr lang="hu-HU" dirty="0" smtClean="0"/>
            </a:br>
            <a:r>
              <a:rPr lang="hu-HU" dirty="0" smtClean="0"/>
              <a:t>1920×1920 intermediate result</a:t>
            </a:r>
          </a:p>
          <a:p>
            <a:r>
              <a:rPr lang="hu-HU" dirty="0" smtClean="0"/>
              <a:t>Strips are iteratively read </a:t>
            </a:r>
            <a:br>
              <a:rPr lang="hu-HU" dirty="0" smtClean="0"/>
            </a:br>
            <a:r>
              <a:rPr lang="hu-HU" dirty="0" smtClean="0"/>
              <a:t>from the input, their </a:t>
            </a:r>
            <a:br>
              <a:rPr lang="hu-HU" dirty="0" smtClean="0"/>
            </a:br>
            <a:r>
              <a:rPr lang="hu-HU" dirty="0" smtClean="0"/>
              <a:t>results are accumulated together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3068960"/>
            <a:ext cx="3619500" cy="3609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89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Thank you for your attention.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8299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Introduction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400" dirty="0"/>
              <a:t>The presented work is </a:t>
            </a:r>
            <a:r>
              <a:rPr lang="hu-HU" sz="2400" dirty="0" smtClean="0"/>
              <a:t>based on the algorithm by </a:t>
            </a:r>
            <a:br>
              <a:rPr lang="hu-HU" sz="2400" dirty="0" smtClean="0"/>
            </a:br>
            <a:r>
              <a:rPr lang="hu-HU" sz="2400" dirty="0" smtClean="0"/>
              <a:t>T. Herendi </a:t>
            </a:r>
            <a:r>
              <a:rPr lang="hu-HU" sz="2400" dirty="0"/>
              <a:t>for constructing uniformly distributed linear recurring sequences to be used for pseudo-random number </a:t>
            </a:r>
            <a:r>
              <a:rPr lang="hu-HU" sz="2400" dirty="0" smtClean="0"/>
              <a:t>generation</a:t>
            </a:r>
            <a:endParaRPr lang="hu-HU" sz="2400" dirty="0"/>
          </a:p>
          <a:p>
            <a:r>
              <a:rPr lang="hu-HU" sz="2400" dirty="0"/>
              <a:t>The most time-consuming part is the exponentiation of large matrices to an extremely high power.</a:t>
            </a:r>
          </a:p>
          <a:p>
            <a:r>
              <a:rPr lang="hu-HU" sz="2400" dirty="0"/>
              <a:t>An extremely fast FPGA design is detailed that achieves a speedup factor of ~1000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4838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Mathematical background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400" dirty="0"/>
              <a:t>The algorithm constructs uniformly distributed linear recurring sequences modulo powers of </a:t>
            </a:r>
            <a:r>
              <a:rPr lang="hu-HU" sz="2400" dirty="0" smtClean="0"/>
              <a:t>2</a:t>
            </a:r>
            <a:br>
              <a:rPr lang="hu-HU" sz="2400" dirty="0" smtClean="0"/>
            </a:br>
            <a:endParaRPr lang="hu-HU" sz="2400" dirty="0"/>
          </a:p>
          <a:p>
            <a:r>
              <a:rPr lang="hu-HU" sz="2400" dirty="0"/>
              <a:t>The sequences can have </a:t>
            </a:r>
            <a:r>
              <a:rPr lang="hu-HU" sz="2400" dirty="0" smtClean="0"/>
              <a:t>arbitrarily large </a:t>
            </a:r>
            <a:r>
              <a:rPr lang="hu-HU" sz="2400" dirty="0"/>
              <a:t>period </a:t>
            </a:r>
            <a:r>
              <a:rPr lang="hu-HU" sz="2400" dirty="0" smtClean="0"/>
              <a:t>lengths</a:t>
            </a:r>
          </a:p>
          <a:p>
            <a:r>
              <a:rPr lang="hu-HU" sz="2400" dirty="0" smtClean="0"/>
              <a:t>New elements are easy to compute</a:t>
            </a:r>
            <a:br>
              <a:rPr lang="hu-HU" sz="2400" dirty="0" smtClean="0"/>
            </a:br>
            <a:endParaRPr lang="hu-HU" sz="2400" dirty="0" smtClean="0"/>
          </a:p>
          <a:p>
            <a:r>
              <a:rPr lang="hu-HU" sz="2400" dirty="0" smtClean="0"/>
              <a:t>Unpredictability does not hold</a:t>
            </a:r>
            <a:endParaRPr lang="hu-HU" sz="2400" dirty="0"/>
          </a:p>
          <a:p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41693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Mathematical backgound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/>
              <a:t>The sequences are of the </a:t>
            </a:r>
            <a:r>
              <a:rPr lang="hu-HU" sz="2400" dirty="0" smtClean="0"/>
              <a:t>form</a:t>
            </a:r>
            <a:br>
              <a:rPr lang="hu-HU" sz="2400" dirty="0" smtClean="0"/>
            </a:br>
            <a:endParaRPr lang="hu-HU" sz="2400" dirty="0" smtClean="0"/>
          </a:p>
          <a:p>
            <a:r>
              <a:rPr lang="hu-HU" sz="2400" dirty="0"/>
              <a:t>The coefficients are such </a:t>
            </a:r>
            <a:r>
              <a:rPr lang="hu-HU" sz="2400" dirty="0" smtClean="0"/>
              <a:t>that</a:t>
            </a:r>
            <a:br>
              <a:rPr lang="hu-HU" sz="2400" dirty="0" smtClean="0"/>
            </a:br>
            <a:endParaRPr lang="hu-HU" sz="2400" dirty="0" smtClean="0"/>
          </a:p>
          <a:p>
            <a:r>
              <a:rPr lang="hu-HU" sz="2400" dirty="0"/>
              <a:t>h</a:t>
            </a:r>
            <a:r>
              <a:rPr lang="hu-HU" sz="2400" dirty="0" smtClean="0"/>
              <a:t>olds for some P(x) irreducible polynomial</a:t>
            </a:r>
            <a:br>
              <a:rPr lang="hu-HU" sz="2400" dirty="0" smtClean="0"/>
            </a:br>
            <a:endParaRPr lang="hu-HU" sz="2400" dirty="0" smtClean="0"/>
          </a:p>
          <a:p>
            <a:r>
              <a:rPr lang="hu-HU" sz="2400" dirty="0" smtClean="0"/>
              <a:t>It is practical to choose P(x) to have maximal order, since the order of P(x) is closely related to the period length of the corresponding sequence.</a:t>
            </a:r>
            <a:r>
              <a:rPr lang="hu-HU" sz="2400" dirty="0"/>
              <a:t/>
            </a:r>
            <a:br>
              <a:rPr lang="hu-HU" sz="2400" dirty="0"/>
            </a:br>
            <a:endParaRPr lang="hu-HU" sz="2400" dirty="0"/>
          </a:p>
          <a:p>
            <a:endParaRPr lang="hu-HU" sz="2400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88840"/>
            <a:ext cx="8134350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6457" y="2924944"/>
            <a:ext cx="5324475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452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Mathematical background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400" dirty="0"/>
              <a:t>The sequence obtained this way does not necessarily have uniform distribution, but exactly </a:t>
            </a:r>
            <a:r>
              <a:rPr lang="hu-HU" sz="2400" dirty="0" smtClean="0"/>
              <a:t>one </a:t>
            </a:r>
            <a:r>
              <a:rPr lang="hu-HU" sz="2400" dirty="0"/>
              <a:t>of the following do</a:t>
            </a:r>
            <a:r>
              <a:rPr lang="hu-HU" sz="2400" dirty="0" smtClean="0"/>
              <a:t>:</a:t>
            </a:r>
            <a:br>
              <a:rPr lang="hu-HU" sz="2400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endParaRPr lang="hu-HU" dirty="0" smtClean="0"/>
          </a:p>
          <a:p>
            <a:r>
              <a:rPr lang="hu-HU" sz="2400" dirty="0"/>
              <a:t>Two of them can be easily </a:t>
            </a:r>
            <a:r>
              <a:rPr lang="hu-HU" sz="2400" dirty="0" smtClean="0"/>
              <a:t>eliminated</a:t>
            </a:r>
            <a:r>
              <a:rPr lang="hu-HU" dirty="0"/>
              <a:t/>
            </a:r>
            <a:br>
              <a:rPr lang="hu-HU" dirty="0"/>
            </a:b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52936"/>
            <a:ext cx="8401050" cy="192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531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Mathematical background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sz="2400" dirty="0" smtClean="0"/>
              <a:t>Let</a:t>
            </a:r>
            <a:r>
              <a:rPr lang="hu-HU" dirty="0" smtClean="0"/>
              <a:t> </a:t>
            </a:r>
            <a:r>
              <a:rPr lang="hu-HU" dirty="0"/>
              <a:t/>
            </a:r>
            <a:br>
              <a:rPr lang="hu-HU" dirty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sz="2400" dirty="0"/>
              <a:t>be the companion matrix of sequence u</a:t>
            </a:r>
          </a:p>
          <a:p>
            <a:r>
              <a:rPr lang="hu-HU" sz="2400" dirty="0" smtClean="0"/>
              <a:t>We need to compute</a:t>
            </a:r>
          </a:p>
          <a:p>
            <a:r>
              <a:rPr lang="hu-HU" sz="2400" dirty="0" smtClean="0"/>
              <a:t>If this is the identity matrix, then the period length of u is </a:t>
            </a:r>
            <a:br>
              <a:rPr lang="hu-HU" sz="2400" dirty="0" smtClean="0"/>
            </a:br>
            <a:endParaRPr lang="hu-HU" sz="2400" dirty="0" smtClean="0"/>
          </a:p>
          <a:p>
            <a:r>
              <a:rPr lang="hu-HU" sz="2400" dirty="0" smtClean="0"/>
              <a:t>If it is not, then u has a uniform distribution </a:t>
            </a:r>
            <a:endParaRPr lang="hu-HU" sz="2400" dirty="0"/>
          </a:p>
          <a:p>
            <a:pPr marL="114300" indent="0">
              <a:buNone/>
            </a:pPr>
            <a:r>
              <a:rPr lang="hu-HU" dirty="0" smtClean="0"/>
              <a:t> </a:t>
            </a:r>
            <a:endParaRPr lang="hu-H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7596" y="1916832"/>
            <a:ext cx="4181475" cy="183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2809" y="4153173"/>
            <a:ext cx="1589187" cy="320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214" y="4975568"/>
            <a:ext cx="1152128" cy="36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541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Mathematical background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Computing is done using 1 bit elements: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endParaRPr lang="hu-HU" dirty="0" smtClean="0"/>
          </a:p>
          <a:p>
            <a:r>
              <a:rPr lang="hu-HU" dirty="0" smtClean="0"/>
              <a:t>Multiplication modulo 2</a:t>
            </a:r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7874" y="2347614"/>
            <a:ext cx="140970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7874" y="2912119"/>
            <a:ext cx="13906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826" y="3501008"/>
            <a:ext cx="7362825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435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Implementation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859216" cy="4800600"/>
          </a:xfrm>
        </p:spPr>
        <p:txBody>
          <a:bodyPr>
            <a:normAutofit/>
          </a:bodyPr>
          <a:lstStyle/>
          <a:p>
            <a:r>
              <a:rPr lang="hu-HU" sz="2400" dirty="0" smtClean="0"/>
              <a:t>Matrix exponentiation for interesting problem sizes can quickly become very time consuming</a:t>
            </a:r>
            <a:br>
              <a:rPr lang="hu-HU" sz="2400" dirty="0" smtClean="0"/>
            </a:br>
            <a:endParaRPr lang="hu-HU" sz="2400" dirty="0" smtClean="0"/>
          </a:p>
          <a:p>
            <a:pPr marL="114300" indent="0">
              <a:buNone/>
            </a:pPr>
            <a:r>
              <a:rPr lang="hu-HU" sz="2400" dirty="0" smtClean="0"/>
              <a:t>For matrix size 1000×1000: (</a:t>
            </a:r>
            <a:r>
              <a:rPr lang="hu-HU" sz="2400" dirty="0"/>
              <a:t>Intel E8400 3GHz Dual </a:t>
            </a:r>
            <a:r>
              <a:rPr lang="hu-HU" sz="2400" dirty="0" smtClean="0"/>
              <a:t>Core CPU)</a:t>
            </a:r>
          </a:p>
          <a:p>
            <a:r>
              <a:rPr lang="hu-HU" sz="2400" dirty="0" smtClean="0"/>
              <a:t>Matlab implementation:  ~6 minutes</a:t>
            </a:r>
          </a:p>
          <a:p>
            <a:r>
              <a:rPr lang="hu-HU" sz="2400" dirty="0" smtClean="0"/>
              <a:t>Highly optimized C++ program: ~105 seconds </a:t>
            </a:r>
            <a:br>
              <a:rPr lang="hu-HU" sz="2400" dirty="0" smtClean="0"/>
            </a:br>
            <a:endParaRPr lang="hu-HU" sz="2400" dirty="0" smtClean="0"/>
          </a:p>
          <a:p>
            <a:r>
              <a:rPr lang="hu-HU" sz="2400" dirty="0" smtClean="0"/>
              <a:t>Previous FPGA implementation:  ~0.6 </a:t>
            </a:r>
            <a:r>
              <a:rPr lang="hu-HU" sz="2400" dirty="0" smtClean="0"/>
              <a:t>seconds</a:t>
            </a:r>
          </a:p>
          <a:p>
            <a:r>
              <a:rPr lang="hu-HU" sz="2400" dirty="0" smtClean="0"/>
              <a:t>New FPGA implementation (in development): </a:t>
            </a:r>
            <a:br>
              <a:rPr lang="hu-HU" sz="2400" dirty="0" smtClean="0"/>
            </a:br>
            <a:r>
              <a:rPr lang="hu-HU" sz="2400" dirty="0" smtClean="0"/>
              <a:t>~5-10 faster than the previous version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55291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FPGA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 smtClean="0"/>
              <a:t>Field-programmable gate array</a:t>
            </a:r>
          </a:p>
          <a:p>
            <a:r>
              <a:rPr lang="hu-HU" sz="2400" dirty="0" smtClean="0"/>
              <a:t>Creates an application specific hardware solution </a:t>
            </a:r>
            <a:br>
              <a:rPr lang="hu-HU" sz="2400" dirty="0" smtClean="0"/>
            </a:br>
            <a:r>
              <a:rPr lang="hu-HU" sz="2400" dirty="0" smtClean="0"/>
              <a:t>(like an ASIC)</a:t>
            </a:r>
          </a:p>
          <a:p>
            <a:r>
              <a:rPr lang="hu-HU" sz="2400" dirty="0" smtClean="0"/>
              <a:t>Grid of computing elements and connecting elements</a:t>
            </a:r>
          </a:p>
          <a:p>
            <a:r>
              <a:rPr lang="hu-HU" sz="2400" dirty="0" smtClean="0"/>
              <a:t>Reprogrammable!</a:t>
            </a:r>
            <a:r>
              <a:rPr lang="hu-HU" sz="2400" dirty="0"/>
              <a:t/>
            </a:r>
            <a:br>
              <a:rPr lang="hu-HU" sz="2400" dirty="0"/>
            </a:br>
            <a:endParaRPr lang="hu-HU" sz="2400" dirty="0" smtClean="0"/>
          </a:p>
          <a:p>
            <a:r>
              <a:rPr lang="hu-HU" sz="2400" dirty="0" smtClean="0"/>
              <a:t>Look-up tables, registers, block RAMs, special multipliers, etc.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44820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993</TotalTime>
  <Words>299</Words>
  <Application>Microsoft Office PowerPoint</Application>
  <PresentationFormat>On-screen Show (4:3)</PresentationFormat>
  <Paragraphs>87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Adjacency</vt:lpstr>
      <vt:lpstr>Enhanced matrix multiplication algorithm for FPGA</vt:lpstr>
      <vt:lpstr>Introduction</vt:lpstr>
      <vt:lpstr>Mathematical background</vt:lpstr>
      <vt:lpstr>Mathematical backgound</vt:lpstr>
      <vt:lpstr>Mathematical background</vt:lpstr>
      <vt:lpstr>Mathematical background</vt:lpstr>
      <vt:lpstr>Mathematical background</vt:lpstr>
      <vt:lpstr>Implementation</vt:lpstr>
      <vt:lpstr>FPGA</vt:lpstr>
      <vt:lpstr>Look-up table</vt:lpstr>
      <vt:lpstr>FPGA</vt:lpstr>
      <vt:lpstr>FPGA</vt:lpstr>
      <vt:lpstr>FPGA</vt:lpstr>
      <vt:lpstr>Hardware used</vt:lpstr>
      <vt:lpstr>Modules</vt:lpstr>
      <vt:lpstr>Modules</vt:lpstr>
      <vt:lpstr>Modules</vt:lpstr>
      <vt:lpstr>Thank you for your attention.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Enhanced matrix multiplication algorithm for FPGA</dc:title>
  <dc:creator>Fejsze</dc:creator>
  <cp:lastModifiedBy>Fejsze</cp:lastModifiedBy>
  <cp:revision>104</cp:revision>
  <dcterms:created xsi:type="dcterms:W3CDTF">2012-06-23T08:18:34Z</dcterms:created>
  <dcterms:modified xsi:type="dcterms:W3CDTF">2012-06-25T19:20:09Z</dcterms:modified>
</cp:coreProperties>
</file>