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0" r:id="rId4"/>
    <p:sldId id="263" r:id="rId5"/>
    <p:sldId id="264" r:id="rId6"/>
    <p:sldId id="314" r:id="rId7"/>
    <p:sldId id="315" r:id="rId8"/>
    <p:sldId id="339" r:id="rId9"/>
    <p:sldId id="318" r:id="rId10"/>
    <p:sldId id="319" r:id="rId11"/>
    <p:sldId id="321" r:id="rId12"/>
    <p:sldId id="322" r:id="rId13"/>
    <p:sldId id="325" r:id="rId14"/>
    <p:sldId id="330" r:id="rId15"/>
    <p:sldId id="334" r:id="rId16"/>
    <p:sldId id="337" r:id="rId17"/>
    <p:sldId id="333" r:id="rId18"/>
    <p:sldId id="336" r:id="rId19"/>
    <p:sldId id="335" r:id="rId20"/>
    <p:sldId id="338" r:id="rId21"/>
    <p:sldId id="332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B9B9B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0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31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musavsrv.mat.savba.sk\plyn\Users\Igor%20Mracka\COVID111\LesliePrijmyNemocni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scatterChart>
        <c:scatterStyle val="lineMarker"/>
        <c:ser>
          <c:idx val="0"/>
          <c:order val="0"/>
          <c:tx>
            <c:v>Denný príjem do nemocníc</c:v>
          </c:tx>
          <c:marker>
            <c:symbol val="none"/>
          </c:marker>
          <c:xVal>
            <c:numRef>
              <c:f>Hárok7!$D$5:$D$871</c:f>
              <c:numCache>
                <c:formatCode>General</c:formatCode>
                <c:ptCount val="86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</c:numCache>
            </c:numRef>
          </c:xVal>
          <c:yVal>
            <c:numRef>
              <c:f>Hárok7!$E$5:$E$871</c:f>
              <c:numCache>
                <c:formatCode>General</c:formatCode>
                <c:ptCount val="867"/>
                <c:pt idx="0">
                  <c:v>5.1428571428571415</c:v>
                </c:pt>
                <c:pt idx="1">
                  <c:v>5.4285714285714288</c:v>
                </c:pt>
                <c:pt idx="2">
                  <c:v>5</c:v>
                </c:pt>
                <c:pt idx="3">
                  <c:v>4.7142857142857126</c:v>
                </c:pt>
                <c:pt idx="4">
                  <c:v>4.857142857142855</c:v>
                </c:pt>
                <c:pt idx="5">
                  <c:v>5</c:v>
                </c:pt>
                <c:pt idx="6">
                  <c:v>4.7142857142857126</c:v>
                </c:pt>
                <c:pt idx="7">
                  <c:v>5</c:v>
                </c:pt>
                <c:pt idx="8">
                  <c:v>4.2857142857142874</c:v>
                </c:pt>
                <c:pt idx="9">
                  <c:v>5.1428571428571415</c:v>
                </c:pt>
                <c:pt idx="10">
                  <c:v>5</c:v>
                </c:pt>
                <c:pt idx="11">
                  <c:v>5.7142857142857126</c:v>
                </c:pt>
                <c:pt idx="12">
                  <c:v>6.5714285714285712</c:v>
                </c:pt>
                <c:pt idx="13">
                  <c:v>7.5714285714285712</c:v>
                </c:pt>
                <c:pt idx="14">
                  <c:v>7.7142857142857126</c:v>
                </c:pt>
                <c:pt idx="15">
                  <c:v>8.1428571428571388</c:v>
                </c:pt>
                <c:pt idx="16">
                  <c:v>8.4285714285714217</c:v>
                </c:pt>
                <c:pt idx="17">
                  <c:v>8</c:v>
                </c:pt>
                <c:pt idx="18">
                  <c:v>7.5714285714285712</c:v>
                </c:pt>
                <c:pt idx="19">
                  <c:v>6.857142857142855</c:v>
                </c:pt>
                <c:pt idx="20">
                  <c:v>6.2857142857142874</c:v>
                </c:pt>
                <c:pt idx="21">
                  <c:v>7.1428571428571415</c:v>
                </c:pt>
                <c:pt idx="22">
                  <c:v>7.2857142857142874</c:v>
                </c:pt>
                <c:pt idx="23">
                  <c:v>7.2857142857142874</c:v>
                </c:pt>
                <c:pt idx="24">
                  <c:v>8</c:v>
                </c:pt>
                <c:pt idx="25">
                  <c:v>8</c:v>
                </c:pt>
                <c:pt idx="26">
                  <c:v>8.8571428571428612</c:v>
                </c:pt>
                <c:pt idx="27">
                  <c:v>9.8571428571428612</c:v>
                </c:pt>
                <c:pt idx="28">
                  <c:v>11.571428571428571</c:v>
                </c:pt>
                <c:pt idx="29">
                  <c:v>12.571428571428571</c:v>
                </c:pt>
                <c:pt idx="30">
                  <c:v>14.142857142857141</c:v>
                </c:pt>
                <c:pt idx="31">
                  <c:v>16.428571428571427</c:v>
                </c:pt>
                <c:pt idx="32">
                  <c:v>17.714285714285726</c:v>
                </c:pt>
                <c:pt idx="33">
                  <c:v>18.428571428571427</c:v>
                </c:pt>
                <c:pt idx="34">
                  <c:v>20.142857142857149</c:v>
                </c:pt>
                <c:pt idx="35">
                  <c:v>20.28571428571427</c:v>
                </c:pt>
                <c:pt idx="36">
                  <c:v>21.714285714285726</c:v>
                </c:pt>
                <c:pt idx="37">
                  <c:v>23.428571428571427</c:v>
                </c:pt>
                <c:pt idx="38">
                  <c:v>25.571428571428573</c:v>
                </c:pt>
                <c:pt idx="39">
                  <c:v>28.428571428571427</c:v>
                </c:pt>
                <c:pt idx="40">
                  <c:v>31</c:v>
                </c:pt>
                <c:pt idx="41">
                  <c:v>34.571428571428548</c:v>
                </c:pt>
                <c:pt idx="42">
                  <c:v>37.142857142857153</c:v>
                </c:pt>
                <c:pt idx="43">
                  <c:v>39.85714285714284</c:v>
                </c:pt>
                <c:pt idx="44">
                  <c:v>39.571428571428548</c:v>
                </c:pt>
                <c:pt idx="45">
                  <c:v>42.428571428571445</c:v>
                </c:pt>
                <c:pt idx="46">
                  <c:v>43.428571428571445</c:v>
                </c:pt>
                <c:pt idx="47">
                  <c:v>42.85714285714284</c:v>
                </c:pt>
                <c:pt idx="48">
                  <c:v>43.571428571428548</c:v>
                </c:pt>
                <c:pt idx="49">
                  <c:v>46.428571428571445</c:v>
                </c:pt>
                <c:pt idx="50">
                  <c:v>50.142857142857153</c:v>
                </c:pt>
                <c:pt idx="51">
                  <c:v>53.571428571428548</c:v>
                </c:pt>
                <c:pt idx="52">
                  <c:v>53.428571428571445</c:v>
                </c:pt>
                <c:pt idx="53">
                  <c:v>53.142857142857153</c:v>
                </c:pt>
                <c:pt idx="54">
                  <c:v>55.85714285714284</c:v>
                </c:pt>
                <c:pt idx="55">
                  <c:v>59.85714285714284</c:v>
                </c:pt>
                <c:pt idx="56">
                  <c:v>62.142857142857153</c:v>
                </c:pt>
                <c:pt idx="57">
                  <c:v>65.285714285714292</c:v>
                </c:pt>
                <c:pt idx="58">
                  <c:v>67.285714285714292</c:v>
                </c:pt>
                <c:pt idx="59">
                  <c:v>69.714285714285722</c:v>
                </c:pt>
                <c:pt idx="60">
                  <c:v>73</c:v>
                </c:pt>
                <c:pt idx="61">
                  <c:v>76.142857142857096</c:v>
                </c:pt>
                <c:pt idx="62">
                  <c:v>82.428571428571402</c:v>
                </c:pt>
                <c:pt idx="63">
                  <c:v>88.714285714285722</c:v>
                </c:pt>
                <c:pt idx="64">
                  <c:v>91.142857142857096</c:v>
                </c:pt>
                <c:pt idx="65">
                  <c:v>96.714285714285722</c:v>
                </c:pt>
                <c:pt idx="66">
                  <c:v>100</c:v>
                </c:pt>
                <c:pt idx="67">
                  <c:v>101.85714285714285</c:v>
                </c:pt>
                <c:pt idx="68">
                  <c:v>101.4285714285714</c:v>
                </c:pt>
                <c:pt idx="69">
                  <c:v>101</c:v>
                </c:pt>
                <c:pt idx="70">
                  <c:v>101.85714285714285</c:v>
                </c:pt>
                <c:pt idx="71">
                  <c:v>105.28571428571429</c:v>
                </c:pt>
                <c:pt idx="72">
                  <c:v>106.1428571428571</c:v>
                </c:pt>
                <c:pt idx="73">
                  <c:v>108</c:v>
                </c:pt>
                <c:pt idx="74">
                  <c:v>111.28571428571429</c:v>
                </c:pt>
                <c:pt idx="75">
                  <c:v>115.28571428571429</c:v>
                </c:pt>
                <c:pt idx="76">
                  <c:v>113.4285714285714</c:v>
                </c:pt>
                <c:pt idx="77">
                  <c:v>114.1428571428571</c:v>
                </c:pt>
                <c:pt idx="78">
                  <c:v>116.4285714285714</c:v>
                </c:pt>
                <c:pt idx="79">
                  <c:v>122</c:v>
                </c:pt>
                <c:pt idx="80">
                  <c:v>128.57142857142861</c:v>
                </c:pt>
                <c:pt idx="81">
                  <c:v>134.42857142857142</c:v>
                </c:pt>
                <c:pt idx="82">
                  <c:v>140.14285714285708</c:v>
                </c:pt>
                <c:pt idx="83">
                  <c:v>156.71428571428564</c:v>
                </c:pt>
                <c:pt idx="84">
                  <c:v>172.57142857142861</c:v>
                </c:pt>
                <c:pt idx="85">
                  <c:v>179.85714285714292</c:v>
                </c:pt>
                <c:pt idx="86">
                  <c:v>190.57142857142861</c:v>
                </c:pt>
                <c:pt idx="87">
                  <c:v>199.85714285714292</c:v>
                </c:pt>
                <c:pt idx="88">
                  <c:v>211</c:v>
                </c:pt>
                <c:pt idx="89">
                  <c:v>219.28571428571428</c:v>
                </c:pt>
                <c:pt idx="90">
                  <c:v>220</c:v>
                </c:pt>
                <c:pt idx="91">
                  <c:v>228.14285714285708</c:v>
                </c:pt>
                <c:pt idx="92">
                  <c:v>244.42857142857142</c:v>
                </c:pt>
                <c:pt idx="93">
                  <c:v>259.42857142857122</c:v>
                </c:pt>
                <c:pt idx="94">
                  <c:v>273.85714285714283</c:v>
                </c:pt>
                <c:pt idx="95">
                  <c:v>281.71428571428567</c:v>
                </c:pt>
                <c:pt idx="96">
                  <c:v>294.42857142857122</c:v>
                </c:pt>
                <c:pt idx="97">
                  <c:v>313.85714285714283</c:v>
                </c:pt>
                <c:pt idx="98">
                  <c:v>321.85714285714283</c:v>
                </c:pt>
                <c:pt idx="99">
                  <c:v>325.71428571428567</c:v>
                </c:pt>
                <c:pt idx="100">
                  <c:v>331.42857142857122</c:v>
                </c:pt>
                <c:pt idx="101">
                  <c:v>333.57142857142856</c:v>
                </c:pt>
                <c:pt idx="102">
                  <c:v>338.14285714285728</c:v>
                </c:pt>
                <c:pt idx="103">
                  <c:v>343.71428571428567</c:v>
                </c:pt>
                <c:pt idx="104">
                  <c:v>345</c:v>
                </c:pt>
                <c:pt idx="105">
                  <c:v>350</c:v>
                </c:pt>
                <c:pt idx="106">
                  <c:v>344.85714285714283</c:v>
                </c:pt>
                <c:pt idx="107">
                  <c:v>343.42857142857122</c:v>
                </c:pt>
                <c:pt idx="108">
                  <c:v>345.71428571428567</c:v>
                </c:pt>
                <c:pt idx="109">
                  <c:v>343</c:v>
                </c:pt>
                <c:pt idx="110">
                  <c:v>339.28571428571416</c:v>
                </c:pt>
                <c:pt idx="111">
                  <c:v>355.71428571428567</c:v>
                </c:pt>
                <c:pt idx="112">
                  <c:v>357</c:v>
                </c:pt>
                <c:pt idx="113">
                  <c:v>365</c:v>
                </c:pt>
                <c:pt idx="114">
                  <c:v>365.71428571428567</c:v>
                </c:pt>
                <c:pt idx="115">
                  <c:v>374.71428571428567</c:v>
                </c:pt>
                <c:pt idx="116">
                  <c:v>381</c:v>
                </c:pt>
                <c:pt idx="117">
                  <c:v>391.14285714285728</c:v>
                </c:pt>
                <c:pt idx="118">
                  <c:v>385.14285714285728</c:v>
                </c:pt>
                <c:pt idx="119">
                  <c:v>385.28571428571416</c:v>
                </c:pt>
                <c:pt idx="120">
                  <c:v>392.71428571428567</c:v>
                </c:pt>
                <c:pt idx="121">
                  <c:v>394.71428571428567</c:v>
                </c:pt>
                <c:pt idx="122">
                  <c:v>383.57142857142856</c:v>
                </c:pt>
                <c:pt idx="123">
                  <c:v>374.85714285714283</c:v>
                </c:pt>
                <c:pt idx="124">
                  <c:v>358.85714285714283</c:v>
                </c:pt>
                <c:pt idx="125">
                  <c:v>348.71428571428567</c:v>
                </c:pt>
                <c:pt idx="126">
                  <c:v>339.57142857142856</c:v>
                </c:pt>
                <c:pt idx="127">
                  <c:v>333.85714285714283</c:v>
                </c:pt>
                <c:pt idx="128">
                  <c:v>326.28571428571416</c:v>
                </c:pt>
                <c:pt idx="129">
                  <c:v>325.71428571428567</c:v>
                </c:pt>
                <c:pt idx="130">
                  <c:v>323.14285714285728</c:v>
                </c:pt>
                <c:pt idx="131">
                  <c:v>318.14285714285728</c:v>
                </c:pt>
                <c:pt idx="132">
                  <c:v>313.42857142857122</c:v>
                </c:pt>
                <c:pt idx="133">
                  <c:v>309.71428571428567</c:v>
                </c:pt>
                <c:pt idx="134">
                  <c:v>298.57142857142856</c:v>
                </c:pt>
                <c:pt idx="135">
                  <c:v>289.28571428571416</c:v>
                </c:pt>
                <c:pt idx="136">
                  <c:v>277.14285714285728</c:v>
                </c:pt>
                <c:pt idx="137">
                  <c:v>270.57142857142856</c:v>
                </c:pt>
                <c:pt idx="138">
                  <c:v>267.28571428571416</c:v>
                </c:pt>
                <c:pt idx="139">
                  <c:v>255</c:v>
                </c:pt>
                <c:pt idx="140">
                  <c:v>246.71428571428564</c:v>
                </c:pt>
                <c:pt idx="141">
                  <c:v>235.85714285714292</c:v>
                </c:pt>
                <c:pt idx="142">
                  <c:v>221.28571428571428</c:v>
                </c:pt>
                <c:pt idx="143">
                  <c:v>202.57142857142861</c:v>
                </c:pt>
                <c:pt idx="144">
                  <c:v>195.42857142857142</c:v>
                </c:pt>
                <c:pt idx="145">
                  <c:v>188.85714285714292</c:v>
                </c:pt>
                <c:pt idx="146">
                  <c:v>186.85714285714292</c:v>
                </c:pt>
                <c:pt idx="147">
                  <c:v>178.42857142857142</c:v>
                </c:pt>
                <c:pt idx="148">
                  <c:v>176.14285714285708</c:v>
                </c:pt>
                <c:pt idx="149">
                  <c:v>179.14285714285708</c:v>
                </c:pt>
                <c:pt idx="150">
                  <c:v>184.28571428571428</c:v>
                </c:pt>
                <c:pt idx="151">
                  <c:v>178.42857142857142</c:v>
                </c:pt>
                <c:pt idx="152">
                  <c:v>173.71428571428564</c:v>
                </c:pt>
                <c:pt idx="153">
                  <c:v>172.14285714285708</c:v>
                </c:pt>
                <c:pt idx="154">
                  <c:v>168</c:v>
                </c:pt>
                <c:pt idx="155">
                  <c:v>164.85714285714292</c:v>
                </c:pt>
                <c:pt idx="156">
                  <c:v>153.71428571428564</c:v>
                </c:pt>
                <c:pt idx="157">
                  <c:v>151.71428571428564</c:v>
                </c:pt>
                <c:pt idx="158">
                  <c:v>148.71428571428564</c:v>
                </c:pt>
                <c:pt idx="159">
                  <c:v>145</c:v>
                </c:pt>
                <c:pt idx="160">
                  <c:v>134</c:v>
                </c:pt>
                <c:pt idx="161">
                  <c:v>127.57142857142854</c:v>
                </c:pt>
                <c:pt idx="162">
                  <c:v>119</c:v>
                </c:pt>
                <c:pt idx="163">
                  <c:v>119.57142857142854</c:v>
                </c:pt>
                <c:pt idx="164">
                  <c:v>116.1428571428571</c:v>
                </c:pt>
                <c:pt idx="165">
                  <c:v>111.85714285714285</c:v>
                </c:pt>
                <c:pt idx="166">
                  <c:v>107.4285714285714</c:v>
                </c:pt>
                <c:pt idx="167">
                  <c:v>102</c:v>
                </c:pt>
                <c:pt idx="168">
                  <c:v>98</c:v>
                </c:pt>
                <c:pt idx="169">
                  <c:v>97</c:v>
                </c:pt>
                <c:pt idx="170">
                  <c:v>97</c:v>
                </c:pt>
                <c:pt idx="171">
                  <c:v>96.857142857142833</c:v>
                </c:pt>
                <c:pt idx="172">
                  <c:v>98.857142857142833</c:v>
                </c:pt>
                <c:pt idx="173">
                  <c:v>101</c:v>
                </c:pt>
                <c:pt idx="174">
                  <c:v>112.28571428571429</c:v>
                </c:pt>
                <c:pt idx="175">
                  <c:v>120.85714285714285</c:v>
                </c:pt>
                <c:pt idx="176">
                  <c:v>126.1428571428571</c:v>
                </c:pt>
                <c:pt idx="177">
                  <c:v>131</c:v>
                </c:pt>
                <c:pt idx="178">
                  <c:v>139.14285714285708</c:v>
                </c:pt>
                <c:pt idx="179">
                  <c:v>143.71428571428564</c:v>
                </c:pt>
                <c:pt idx="180">
                  <c:v>150.57142857142861</c:v>
                </c:pt>
                <c:pt idx="181">
                  <c:v>156.85714285714292</c:v>
                </c:pt>
                <c:pt idx="182">
                  <c:v>170.57142857142861</c:v>
                </c:pt>
                <c:pt idx="183">
                  <c:v>183.14285714285708</c:v>
                </c:pt>
                <c:pt idx="184">
                  <c:v>199.42857142857142</c:v>
                </c:pt>
                <c:pt idx="185">
                  <c:v>213.42857142857142</c:v>
                </c:pt>
                <c:pt idx="186">
                  <c:v>222.14285714285708</c:v>
                </c:pt>
                <c:pt idx="187">
                  <c:v>231.85714285714292</c:v>
                </c:pt>
                <c:pt idx="188">
                  <c:v>252.14285714285708</c:v>
                </c:pt>
                <c:pt idx="189">
                  <c:v>266.71428571428567</c:v>
                </c:pt>
                <c:pt idx="190">
                  <c:v>275.42857142857122</c:v>
                </c:pt>
                <c:pt idx="191">
                  <c:v>287</c:v>
                </c:pt>
                <c:pt idx="192">
                  <c:v>287.57142857142856</c:v>
                </c:pt>
                <c:pt idx="193">
                  <c:v>296.57142857142856</c:v>
                </c:pt>
                <c:pt idx="194">
                  <c:v>302.28571428571416</c:v>
                </c:pt>
                <c:pt idx="195">
                  <c:v>305.71428571428567</c:v>
                </c:pt>
                <c:pt idx="196">
                  <c:v>309.28571428571416</c:v>
                </c:pt>
                <c:pt idx="197">
                  <c:v>314.42857142857122</c:v>
                </c:pt>
                <c:pt idx="198">
                  <c:v>318.57142857142856</c:v>
                </c:pt>
                <c:pt idx="199">
                  <c:v>325.85714285714283</c:v>
                </c:pt>
                <c:pt idx="200">
                  <c:v>328.57142857142856</c:v>
                </c:pt>
                <c:pt idx="201">
                  <c:v>325.57142857142856</c:v>
                </c:pt>
                <c:pt idx="202">
                  <c:v>325.85714285714283</c:v>
                </c:pt>
                <c:pt idx="203">
                  <c:v>323.14285714285728</c:v>
                </c:pt>
                <c:pt idx="204">
                  <c:v>323.42857142857122</c:v>
                </c:pt>
                <c:pt idx="205">
                  <c:v>319</c:v>
                </c:pt>
                <c:pt idx="206">
                  <c:v>312.28571428571416</c:v>
                </c:pt>
                <c:pt idx="207">
                  <c:v>309.57142857142856</c:v>
                </c:pt>
                <c:pt idx="208">
                  <c:v>310.28571428571416</c:v>
                </c:pt>
                <c:pt idx="209">
                  <c:v>301.85714285714283</c:v>
                </c:pt>
                <c:pt idx="210">
                  <c:v>300.71428571428567</c:v>
                </c:pt>
                <c:pt idx="211">
                  <c:v>299.28571428571416</c:v>
                </c:pt>
                <c:pt idx="212">
                  <c:v>301.71428571428567</c:v>
                </c:pt>
                <c:pt idx="213">
                  <c:v>307.42857142857122</c:v>
                </c:pt>
                <c:pt idx="214">
                  <c:v>304.42857142857122</c:v>
                </c:pt>
                <c:pt idx="215">
                  <c:v>299</c:v>
                </c:pt>
                <c:pt idx="216">
                  <c:v>298.85714285714283</c:v>
                </c:pt>
                <c:pt idx="217">
                  <c:v>297</c:v>
                </c:pt>
                <c:pt idx="218">
                  <c:v>296.28571428571416</c:v>
                </c:pt>
                <c:pt idx="219">
                  <c:v>294</c:v>
                </c:pt>
                <c:pt idx="220">
                  <c:v>291.42857142857122</c:v>
                </c:pt>
                <c:pt idx="221">
                  <c:v>289.57142857142856</c:v>
                </c:pt>
                <c:pt idx="222">
                  <c:v>296.14285714285728</c:v>
                </c:pt>
                <c:pt idx="223">
                  <c:v>298.57142857142856</c:v>
                </c:pt>
                <c:pt idx="224">
                  <c:v>300.42857142857122</c:v>
                </c:pt>
                <c:pt idx="225">
                  <c:v>296.57142857142856</c:v>
                </c:pt>
                <c:pt idx="226">
                  <c:v>295.85714285714283</c:v>
                </c:pt>
                <c:pt idx="227">
                  <c:v>290.14285714285728</c:v>
                </c:pt>
                <c:pt idx="228">
                  <c:v>287.71428571428567</c:v>
                </c:pt>
                <c:pt idx="229">
                  <c:v>280.57142857142856</c:v>
                </c:pt>
                <c:pt idx="230">
                  <c:v>271.28571428571416</c:v>
                </c:pt>
                <c:pt idx="231">
                  <c:v>261.85714285714283</c:v>
                </c:pt>
                <c:pt idx="232">
                  <c:v>259.71428571428567</c:v>
                </c:pt>
                <c:pt idx="233">
                  <c:v>250.42857142857142</c:v>
                </c:pt>
                <c:pt idx="234">
                  <c:v>245.57142857142861</c:v>
                </c:pt>
                <c:pt idx="235">
                  <c:v>243.57142857142861</c:v>
                </c:pt>
                <c:pt idx="236">
                  <c:v>241.42857142857142</c:v>
                </c:pt>
                <c:pt idx="237">
                  <c:v>233.85714285714292</c:v>
                </c:pt>
                <c:pt idx="238">
                  <c:v>228.14285714285708</c:v>
                </c:pt>
                <c:pt idx="239">
                  <c:v>219.85714285714292</c:v>
                </c:pt>
                <c:pt idx="240">
                  <c:v>215.28571428571428</c:v>
                </c:pt>
                <c:pt idx="241">
                  <c:v>210.42857142857142</c:v>
                </c:pt>
                <c:pt idx="242">
                  <c:v>210.57142857142861</c:v>
                </c:pt>
                <c:pt idx="243">
                  <c:v>207.28571428571428</c:v>
                </c:pt>
                <c:pt idx="244">
                  <c:v>202.85714285714292</c:v>
                </c:pt>
                <c:pt idx="245">
                  <c:v>195.71428571428564</c:v>
                </c:pt>
                <c:pt idx="246">
                  <c:v>192.14285714285708</c:v>
                </c:pt>
                <c:pt idx="247">
                  <c:v>184.85714285714292</c:v>
                </c:pt>
                <c:pt idx="248">
                  <c:v>178</c:v>
                </c:pt>
                <c:pt idx="249">
                  <c:v>166.28571428571428</c:v>
                </c:pt>
                <c:pt idx="250">
                  <c:v>161.71428571428564</c:v>
                </c:pt>
                <c:pt idx="251">
                  <c:v>155.42857142857142</c:v>
                </c:pt>
                <c:pt idx="252">
                  <c:v>145.14285714285708</c:v>
                </c:pt>
                <c:pt idx="253">
                  <c:v>137.85714285714292</c:v>
                </c:pt>
                <c:pt idx="254">
                  <c:v>125.57142857142854</c:v>
                </c:pt>
                <c:pt idx="255">
                  <c:v>113.4285714285714</c:v>
                </c:pt>
                <c:pt idx="256">
                  <c:v>108.71428571428572</c:v>
                </c:pt>
                <c:pt idx="257">
                  <c:v>102.71428571428572</c:v>
                </c:pt>
                <c:pt idx="258">
                  <c:v>89.285714285714292</c:v>
                </c:pt>
                <c:pt idx="259">
                  <c:v>88.285714285714292</c:v>
                </c:pt>
                <c:pt idx="260">
                  <c:v>85.285714285714292</c:v>
                </c:pt>
                <c:pt idx="261">
                  <c:v>88.285714285714292</c:v>
                </c:pt>
                <c:pt idx="262">
                  <c:v>91.142857142857096</c:v>
                </c:pt>
                <c:pt idx="263">
                  <c:v>91.285714285714292</c:v>
                </c:pt>
                <c:pt idx="264">
                  <c:v>91.428571428571402</c:v>
                </c:pt>
                <c:pt idx="265">
                  <c:v>92.857142857142833</c:v>
                </c:pt>
                <c:pt idx="266">
                  <c:v>89.571428571428541</c:v>
                </c:pt>
                <c:pt idx="267">
                  <c:v>82.571428571428541</c:v>
                </c:pt>
                <c:pt idx="268">
                  <c:v>74.857142857142833</c:v>
                </c:pt>
                <c:pt idx="269">
                  <c:v>70</c:v>
                </c:pt>
                <c:pt idx="270">
                  <c:v>66.428571428571402</c:v>
                </c:pt>
                <c:pt idx="271">
                  <c:v>64.285714285714292</c:v>
                </c:pt>
                <c:pt idx="272">
                  <c:v>58.571428571428548</c:v>
                </c:pt>
                <c:pt idx="273">
                  <c:v>51.714285714285715</c:v>
                </c:pt>
                <c:pt idx="274">
                  <c:v>46.428571428571445</c:v>
                </c:pt>
                <c:pt idx="275">
                  <c:v>43.571428571428548</c:v>
                </c:pt>
                <c:pt idx="276">
                  <c:v>41.714285714285715</c:v>
                </c:pt>
                <c:pt idx="277">
                  <c:v>40</c:v>
                </c:pt>
                <c:pt idx="278">
                  <c:v>35.571428571428548</c:v>
                </c:pt>
                <c:pt idx="279">
                  <c:v>33.285714285714285</c:v>
                </c:pt>
                <c:pt idx="280">
                  <c:v>31.857142857142851</c:v>
                </c:pt>
                <c:pt idx="281">
                  <c:v>30.428571428571427</c:v>
                </c:pt>
                <c:pt idx="282">
                  <c:v>28.571428571428573</c:v>
                </c:pt>
                <c:pt idx="283">
                  <c:v>26.714285714285726</c:v>
                </c:pt>
                <c:pt idx="284">
                  <c:v>26.571428571428573</c:v>
                </c:pt>
                <c:pt idx="285">
                  <c:v>25.428571428571427</c:v>
                </c:pt>
                <c:pt idx="286">
                  <c:v>23.28571428571427</c:v>
                </c:pt>
                <c:pt idx="287">
                  <c:v>19.857142857142851</c:v>
                </c:pt>
                <c:pt idx="288">
                  <c:v>19</c:v>
                </c:pt>
                <c:pt idx="289">
                  <c:v>17</c:v>
                </c:pt>
                <c:pt idx="290">
                  <c:v>16.428571428571427</c:v>
                </c:pt>
                <c:pt idx="291">
                  <c:v>15.285714285714286</c:v>
                </c:pt>
                <c:pt idx="292">
                  <c:v>16</c:v>
                </c:pt>
                <c:pt idx="293">
                  <c:v>15.857142857142865</c:v>
                </c:pt>
                <c:pt idx="294">
                  <c:v>16.571428571428573</c:v>
                </c:pt>
                <c:pt idx="295">
                  <c:v>15.285714285714286</c:v>
                </c:pt>
                <c:pt idx="296">
                  <c:v>14.857142857142865</c:v>
                </c:pt>
                <c:pt idx="297">
                  <c:v>14.142857142857141</c:v>
                </c:pt>
                <c:pt idx="298">
                  <c:v>13.142857142857141</c:v>
                </c:pt>
                <c:pt idx="299">
                  <c:v>12.142857142857141</c:v>
                </c:pt>
                <c:pt idx="300">
                  <c:v>12.142857142857141</c:v>
                </c:pt>
                <c:pt idx="301">
                  <c:v>11.571428571428571</c:v>
                </c:pt>
                <c:pt idx="302">
                  <c:v>12</c:v>
                </c:pt>
                <c:pt idx="303">
                  <c:v>12.428571428571422</c:v>
                </c:pt>
                <c:pt idx="304">
                  <c:v>10.714285714285714</c:v>
                </c:pt>
                <c:pt idx="305">
                  <c:v>10.714285714285714</c:v>
                </c:pt>
                <c:pt idx="306">
                  <c:v>11.285714285714286</c:v>
                </c:pt>
                <c:pt idx="307">
                  <c:v>10.714285714285714</c:v>
                </c:pt>
                <c:pt idx="308">
                  <c:v>12.285714285714286</c:v>
                </c:pt>
                <c:pt idx="309">
                  <c:v>13</c:v>
                </c:pt>
                <c:pt idx="310">
                  <c:v>11.857142857142865</c:v>
                </c:pt>
                <c:pt idx="311">
                  <c:v>12.857142857142865</c:v>
                </c:pt>
                <c:pt idx="312">
                  <c:v>14</c:v>
                </c:pt>
                <c:pt idx="313">
                  <c:v>13.714285714285714</c:v>
                </c:pt>
                <c:pt idx="314">
                  <c:v>13.142857142857141</c:v>
                </c:pt>
                <c:pt idx="315">
                  <c:v>12.285714285714286</c:v>
                </c:pt>
                <c:pt idx="316">
                  <c:v>13.428571428571422</c:v>
                </c:pt>
                <c:pt idx="317">
                  <c:v>14.857142857142865</c:v>
                </c:pt>
                <c:pt idx="318">
                  <c:v>16.28571428571427</c:v>
                </c:pt>
                <c:pt idx="319">
                  <c:v>17</c:v>
                </c:pt>
                <c:pt idx="320">
                  <c:v>18.571428571428573</c:v>
                </c:pt>
                <c:pt idx="321">
                  <c:v>20.28571428571427</c:v>
                </c:pt>
                <c:pt idx="322">
                  <c:v>25.28571428571427</c:v>
                </c:pt>
                <c:pt idx="323">
                  <c:v>25.28571428571427</c:v>
                </c:pt>
                <c:pt idx="324">
                  <c:v>27.428571428571427</c:v>
                </c:pt>
                <c:pt idx="325">
                  <c:v>30.142857142857149</c:v>
                </c:pt>
                <c:pt idx="326">
                  <c:v>32</c:v>
                </c:pt>
                <c:pt idx="327">
                  <c:v>32.714285714285715</c:v>
                </c:pt>
                <c:pt idx="328">
                  <c:v>38.142857142857153</c:v>
                </c:pt>
                <c:pt idx="329">
                  <c:v>37.142857142857153</c:v>
                </c:pt>
                <c:pt idx="330">
                  <c:v>39.285714285714285</c:v>
                </c:pt>
                <c:pt idx="331">
                  <c:v>40.571428571428548</c:v>
                </c:pt>
                <c:pt idx="332">
                  <c:v>41.428571428571445</c:v>
                </c:pt>
                <c:pt idx="333">
                  <c:v>40.85714285714284</c:v>
                </c:pt>
                <c:pt idx="334">
                  <c:v>41.714285714285715</c:v>
                </c:pt>
                <c:pt idx="335">
                  <c:v>41</c:v>
                </c:pt>
                <c:pt idx="336">
                  <c:v>38</c:v>
                </c:pt>
                <c:pt idx="337">
                  <c:v>37.571428571428548</c:v>
                </c:pt>
                <c:pt idx="338">
                  <c:v>37.285714285714285</c:v>
                </c:pt>
                <c:pt idx="339">
                  <c:v>37.714285714285715</c:v>
                </c:pt>
                <c:pt idx="340">
                  <c:v>38</c:v>
                </c:pt>
                <c:pt idx="341">
                  <c:v>38.142857142857153</c:v>
                </c:pt>
                <c:pt idx="342">
                  <c:v>40.571428571428548</c:v>
                </c:pt>
                <c:pt idx="343">
                  <c:v>43.142857142857153</c:v>
                </c:pt>
                <c:pt idx="344">
                  <c:v>45.285714285714285</c:v>
                </c:pt>
                <c:pt idx="345">
                  <c:v>48.142857142857153</c:v>
                </c:pt>
                <c:pt idx="346">
                  <c:v>50.571428571428548</c:v>
                </c:pt>
                <c:pt idx="347">
                  <c:v>54.714285714285715</c:v>
                </c:pt>
                <c:pt idx="348">
                  <c:v>59</c:v>
                </c:pt>
                <c:pt idx="349">
                  <c:v>62.85714285714284</c:v>
                </c:pt>
                <c:pt idx="350">
                  <c:v>71</c:v>
                </c:pt>
                <c:pt idx="351">
                  <c:v>75.714285714285722</c:v>
                </c:pt>
                <c:pt idx="352">
                  <c:v>80.857142857142833</c:v>
                </c:pt>
                <c:pt idx="353">
                  <c:v>87.857142857142833</c:v>
                </c:pt>
                <c:pt idx="354">
                  <c:v>92.428571428571402</c:v>
                </c:pt>
                <c:pt idx="355">
                  <c:v>95.428571428571402</c:v>
                </c:pt>
                <c:pt idx="356">
                  <c:v>100.4285714285714</c:v>
                </c:pt>
                <c:pt idx="357">
                  <c:v>102.57142857142854</c:v>
                </c:pt>
                <c:pt idx="358">
                  <c:v>104.4285714285714</c:v>
                </c:pt>
                <c:pt idx="359">
                  <c:v>102.1428571428571</c:v>
                </c:pt>
                <c:pt idx="360">
                  <c:v>99</c:v>
                </c:pt>
                <c:pt idx="361">
                  <c:v>95.142857142857096</c:v>
                </c:pt>
                <c:pt idx="362">
                  <c:v>92</c:v>
                </c:pt>
                <c:pt idx="363">
                  <c:v>87.714285714285722</c:v>
                </c:pt>
                <c:pt idx="364">
                  <c:v>82</c:v>
                </c:pt>
                <c:pt idx="365">
                  <c:v>77.428571428571402</c:v>
                </c:pt>
                <c:pt idx="366">
                  <c:v>79.142857142857096</c:v>
                </c:pt>
                <c:pt idx="367">
                  <c:v>75.571428571428541</c:v>
                </c:pt>
                <c:pt idx="368">
                  <c:v>75.285714285714292</c:v>
                </c:pt>
                <c:pt idx="369">
                  <c:v>74.857142857142833</c:v>
                </c:pt>
                <c:pt idx="370">
                  <c:v>70.428571428571402</c:v>
                </c:pt>
                <c:pt idx="371">
                  <c:v>70.428571428571402</c:v>
                </c:pt>
                <c:pt idx="372">
                  <c:v>69.571428571428541</c:v>
                </c:pt>
                <c:pt idx="373">
                  <c:v>65.714285714285722</c:v>
                </c:pt>
                <c:pt idx="374">
                  <c:v>64</c:v>
                </c:pt>
                <c:pt idx="375">
                  <c:v>64</c:v>
                </c:pt>
                <c:pt idx="376">
                  <c:v>63</c:v>
                </c:pt>
                <c:pt idx="377">
                  <c:v>62.571428571428548</c:v>
                </c:pt>
                <c:pt idx="378">
                  <c:v>63.142857142857153</c:v>
                </c:pt>
                <c:pt idx="379">
                  <c:v>64.142857142857096</c:v>
                </c:pt>
                <c:pt idx="380">
                  <c:v>65.714285714285722</c:v>
                </c:pt>
                <c:pt idx="381">
                  <c:v>69.142857142857096</c:v>
                </c:pt>
                <c:pt idx="382">
                  <c:v>68.428571428571402</c:v>
                </c:pt>
                <c:pt idx="383">
                  <c:v>69.285714285714292</c:v>
                </c:pt>
                <c:pt idx="384">
                  <c:v>70.857142857142833</c:v>
                </c:pt>
                <c:pt idx="385">
                  <c:v>69.285714285714292</c:v>
                </c:pt>
                <c:pt idx="386">
                  <c:v>66.428571428571402</c:v>
                </c:pt>
                <c:pt idx="387">
                  <c:v>64.857142857142833</c:v>
                </c:pt>
                <c:pt idx="388">
                  <c:v>59.714285714285715</c:v>
                </c:pt>
                <c:pt idx="389">
                  <c:v>56.714285714285715</c:v>
                </c:pt>
                <c:pt idx="390">
                  <c:v>58.285714285714285</c:v>
                </c:pt>
                <c:pt idx="391">
                  <c:v>51.714285714285715</c:v>
                </c:pt>
                <c:pt idx="392">
                  <c:v>49.428571428571445</c:v>
                </c:pt>
                <c:pt idx="393">
                  <c:v>48.85714285714284</c:v>
                </c:pt>
                <c:pt idx="394">
                  <c:v>43.285714285714285</c:v>
                </c:pt>
                <c:pt idx="395">
                  <c:v>45.142857142857153</c:v>
                </c:pt>
                <c:pt idx="396">
                  <c:v>45.571428571428548</c:v>
                </c:pt>
                <c:pt idx="397">
                  <c:v>40.714285714285715</c:v>
                </c:pt>
                <c:pt idx="398">
                  <c:v>43.714285714285715</c:v>
                </c:pt>
                <c:pt idx="399">
                  <c:v>44.85714285714284</c:v>
                </c:pt>
                <c:pt idx="400">
                  <c:v>45.428571428571445</c:v>
                </c:pt>
                <c:pt idx="401">
                  <c:v>49.142857142857153</c:v>
                </c:pt>
                <c:pt idx="402">
                  <c:v>46.85714285714284</c:v>
                </c:pt>
                <c:pt idx="403">
                  <c:v>46.85714285714284</c:v>
                </c:pt>
                <c:pt idx="404">
                  <c:v>46.714285714285715</c:v>
                </c:pt>
                <c:pt idx="405">
                  <c:v>45.142857142857153</c:v>
                </c:pt>
                <c:pt idx="406">
                  <c:v>44.428571428571445</c:v>
                </c:pt>
                <c:pt idx="407">
                  <c:v>45.428571428571445</c:v>
                </c:pt>
                <c:pt idx="408">
                  <c:v>42.714285714285715</c:v>
                </c:pt>
                <c:pt idx="409">
                  <c:v>45.571428571428548</c:v>
                </c:pt>
                <c:pt idx="410">
                  <c:v>48.142857142857153</c:v>
                </c:pt>
                <c:pt idx="411">
                  <c:v>50.571428571428548</c:v>
                </c:pt>
                <c:pt idx="412">
                  <c:v>54.85714285714284</c:v>
                </c:pt>
                <c:pt idx="413">
                  <c:v>55.714285714285715</c:v>
                </c:pt>
                <c:pt idx="414">
                  <c:v>57.85714285714284</c:v>
                </c:pt>
                <c:pt idx="415">
                  <c:v>65.714285714285722</c:v>
                </c:pt>
                <c:pt idx="416">
                  <c:v>69</c:v>
                </c:pt>
                <c:pt idx="417">
                  <c:v>71</c:v>
                </c:pt>
                <c:pt idx="418">
                  <c:v>71.285714285714292</c:v>
                </c:pt>
                <c:pt idx="419">
                  <c:v>80.571428571428541</c:v>
                </c:pt>
                <c:pt idx="420">
                  <c:v>89.857142857142833</c:v>
                </c:pt>
                <c:pt idx="421">
                  <c:v>98.571428571428541</c:v>
                </c:pt>
                <c:pt idx="422">
                  <c:v>103.28571428571429</c:v>
                </c:pt>
                <c:pt idx="423">
                  <c:v>106.85714285714285</c:v>
                </c:pt>
                <c:pt idx="424">
                  <c:v>109.4285714285714</c:v>
                </c:pt>
                <c:pt idx="425">
                  <c:v>114.1428571428571</c:v>
                </c:pt>
                <c:pt idx="426">
                  <c:v>118</c:v>
                </c:pt>
                <c:pt idx="427">
                  <c:v>118.4285714285714</c:v>
                </c:pt>
                <c:pt idx="428">
                  <c:v>113.57142857142854</c:v>
                </c:pt>
                <c:pt idx="429">
                  <c:v>110.28571428571429</c:v>
                </c:pt>
                <c:pt idx="430">
                  <c:v>111.85714285714285</c:v>
                </c:pt>
                <c:pt idx="431">
                  <c:v>109.85714285714285</c:v>
                </c:pt>
                <c:pt idx="432">
                  <c:v>109.71428571428572</c:v>
                </c:pt>
                <c:pt idx="433">
                  <c:v>102.28571428571429</c:v>
                </c:pt>
                <c:pt idx="434">
                  <c:v>96.285714285714292</c:v>
                </c:pt>
                <c:pt idx="435">
                  <c:v>97.714285714285722</c:v>
                </c:pt>
                <c:pt idx="436">
                  <c:v>96.285714285714292</c:v>
                </c:pt>
                <c:pt idx="437">
                  <c:v>94.857142857142833</c:v>
                </c:pt>
                <c:pt idx="438">
                  <c:v>93.285714285714292</c:v>
                </c:pt>
                <c:pt idx="439">
                  <c:v>89.857142857142833</c:v>
                </c:pt>
                <c:pt idx="440">
                  <c:v>87.571428571428541</c:v>
                </c:pt>
                <c:pt idx="441">
                  <c:v>88.857142857142833</c:v>
                </c:pt>
                <c:pt idx="442">
                  <c:v>82.714285714285722</c:v>
                </c:pt>
                <c:pt idx="443">
                  <c:v>80.571428571428541</c:v>
                </c:pt>
                <c:pt idx="444">
                  <c:v>76.571428571428541</c:v>
                </c:pt>
                <c:pt idx="445">
                  <c:v>74.142857142857096</c:v>
                </c:pt>
                <c:pt idx="446">
                  <c:v>71.571428571428541</c:v>
                </c:pt>
                <c:pt idx="447">
                  <c:v>68.857142857142833</c:v>
                </c:pt>
                <c:pt idx="448">
                  <c:v>65.428571428571402</c:v>
                </c:pt>
                <c:pt idx="449">
                  <c:v>64.428571428571402</c:v>
                </c:pt>
                <c:pt idx="450">
                  <c:v>62.142857142857153</c:v>
                </c:pt>
                <c:pt idx="451">
                  <c:v>59</c:v>
                </c:pt>
                <c:pt idx="452">
                  <c:v>57.142857142857153</c:v>
                </c:pt>
                <c:pt idx="453">
                  <c:v>58</c:v>
                </c:pt>
                <c:pt idx="454">
                  <c:v>56.85714285714284</c:v>
                </c:pt>
                <c:pt idx="455">
                  <c:v>52.142857142857153</c:v>
                </c:pt>
                <c:pt idx="456">
                  <c:v>51.571428571428548</c:v>
                </c:pt>
                <c:pt idx="457">
                  <c:v>52.571428571428548</c:v>
                </c:pt>
                <c:pt idx="458">
                  <c:v>53.428571428571445</c:v>
                </c:pt>
                <c:pt idx="459">
                  <c:v>53.85714285714284</c:v>
                </c:pt>
                <c:pt idx="460">
                  <c:v>51.571428571428548</c:v>
                </c:pt>
                <c:pt idx="461">
                  <c:v>48.428571428571445</c:v>
                </c:pt>
                <c:pt idx="462">
                  <c:v>49</c:v>
                </c:pt>
                <c:pt idx="463">
                  <c:v>45.571428571428548</c:v>
                </c:pt>
                <c:pt idx="464">
                  <c:v>39.85714285714284</c:v>
                </c:pt>
                <c:pt idx="465">
                  <c:v>36.285714285714285</c:v>
                </c:pt>
                <c:pt idx="466">
                  <c:v>34.571428571428548</c:v>
                </c:pt>
                <c:pt idx="467">
                  <c:v>33.285714285714285</c:v>
                </c:pt>
                <c:pt idx="468">
                  <c:v>32.142857142857153</c:v>
                </c:pt>
                <c:pt idx="469">
                  <c:v>33.714285714285715</c:v>
                </c:pt>
                <c:pt idx="470">
                  <c:v>33</c:v>
                </c:pt>
                <c:pt idx="471">
                  <c:v>34.571428571428548</c:v>
                </c:pt>
                <c:pt idx="472">
                  <c:v>34.714285714285715</c:v>
                </c:pt>
                <c:pt idx="473">
                  <c:v>34.85714285714284</c:v>
                </c:pt>
                <c:pt idx="474">
                  <c:v>35</c:v>
                </c:pt>
                <c:pt idx="475">
                  <c:v>37.285714285714285</c:v>
                </c:pt>
                <c:pt idx="476">
                  <c:v>36</c:v>
                </c:pt>
                <c:pt idx="477">
                  <c:v>37.428571428571445</c:v>
                </c:pt>
                <c:pt idx="478">
                  <c:v>36.85714285714284</c:v>
                </c:pt>
                <c:pt idx="479">
                  <c:v>37.714285714285715</c:v>
                </c:pt>
                <c:pt idx="480">
                  <c:v>39.285714285714285</c:v>
                </c:pt>
                <c:pt idx="481">
                  <c:v>40.85714285714284</c:v>
                </c:pt>
                <c:pt idx="482">
                  <c:v>41.85714285714284</c:v>
                </c:pt>
                <c:pt idx="483">
                  <c:v>43.571428571428548</c:v>
                </c:pt>
                <c:pt idx="484">
                  <c:v>47.142857142857153</c:v>
                </c:pt>
                <c:pt idx="485">
                  <c:v>50</c:v>
                </c:pt>
                <c:pt idx="486">
                  <c:v>50.571428571428548</c:v>
                </c:pt>
                <c:pt idx="487">
                  <c:v>48.714285714285715</c:v>
                </c:pt>
                <c:pt idx="488">
                  <c:v>50.571428571428548</c:v>
                </c:pt>
                <c:pt idx="489">
                  <c:v>49.85714285714284</c:v>
                </c:pt>
                <c:pt idx="490">
                  <c:v>50.142857142857153</c:v>
                </c:pt>
                <c:pt idx="491">
                  <c:v>51.714285714285715</c:v>
                </c:pt>
                <c:pt idx="492">
                  <c:v>52.428571428571445</c:v>
                </c:pt>
                <c:pt idx="493">
                  <c:v>55.142857142857153</c:v>
                </c:pt>
                <c:pt idx="494">
                  <c:v>58.714285714285715</c:v>
                </c:pt>
                <c:pt idx="495">
                  <c:v>60.714285714285715</c:v>
                </c:pt>
                <c:pt idx="496">
                  <c:v>62.714285714285715</c:v>
                </c:pt>
                <c:pt idx="497">
                  <c:v>62.142857142857153</c:v>
                </c:pt>
                <c:pt idx="498">
                  <c:v>62</c:v>
                </c:pt>
                <c:pt idx="499">
                  <c:v>61.714285714285715</c:v>
                </c:pt>
                <c:pt idx="500">
                  <c:v>59.85714285714284</c:v>
                </c:pt>
                <c:pt idx="501">
                  <c:v>59.714285714285715</c:v>
                </c:pt>
                <c:pt idx="502">
                  <c:v>56.285714285714285</c:v>
                </c:pt>
                <c:pt idx="503">
                  <c:v>57.142857142857153</c:v>
                </c:pt>
                <c:pt idx="504">
                  <c:v>58.714285714285715</c:v>
                </c:pt>
                <c:pt idx="505">
                  <c:v>55.714285714285715</c:v>
                </c:pt>
                <c:pt idx="506">
                  <c:v>52.142857142857153</c:v>
                </c:pt>
                <c:pt idx="507">
                  <c:v>49.285714285714285</c:v>
                </c:pt>
                <c:pt idx="508">
                  <c:v>46.571428571428548</c:v>
                </c:pt>
                <c:pt idx="509">
                  <c:v>47.85714285714284</c:v>
                </c:pt>
                <c:pt idx="510">
                  <c:v>42.285714285714285</c:v>
                </c:pt>
                <c:pt idx="511">
                  <c:v>42</c:v>
                </c:pt>
                <c:pt idx="512">
                  <c:v>42.428571428571445</c:v>
                </c:pt>
                <c:pt idx="513">
                  <c:v>49.142857142857153</c:v>
                </c:pt>
                <c:pt idx="514">
                  <c:v>52.428571428571445</c:v>
                </c:pt>
                <c:pt idx="515">
                  <c:v>52.571428571428548</c:v>
                </c:pt>
                <c:pt idx="516">
                  <c:v>54.428571428571445</c:v>
                </c:pt>
                <c:pt idx="517">
                  <c:v>55.285714285714285</c:v>
                </c:pt>
                <c:pt idx="518">
                  <c:v>54.142857142857153</c:v>
                </c:pt>
                <c:pt idx="519">
                  <c:v>53.714285714285715</c:v>
                </c:pt>
                <c:pt idx="520">
                  <c:v>48.571428571428548</c:v>
                </c:pt>
                <c:pt idx="521">
                  <c:v>43.85714285714284</c:v>
                </c:pt>
                <c:pt idx="522">
                  <c:v>43</c:v>
                </c:pt>
                <c:pt idx="523">
                  <c:v>38.428571428571445</c:v>
                </c:pt>
                <c:pt idx="524">
                  <c:v>36.714285714285715</c:v>
                </c:pt>
                <c:pt idx="525">
                  <c:v>35</c:v>
                </c:pt>
                <c:pt idx="526">
                  <c:v>33</c:v>
                </c:pt>
                <c:pt idx="527">
                  <c:v>32.285714285714285</c:v>
                </c:pt>
                <c:pt idx="528">
                  <c:v>31.28571428571427</c:v>
                </c:pt>
                <c:pt idx="529">
                  <c:v>30.428571428571427</c:v>
                </c:pt>
                <c:pt idx="530">
                  <c:v>28</c:v>
                </c:pt>
                <c:pt idx="531">
                  <c:v>28.571428571428573</c:v>
                </c:pt>
                <c:pt idx="532">
                  <c:v>27.714285714285726</c:v>
                </c:pt>
                <c:pt idx="533">
                  <c:v>29.428571428571427</c:v>
                </c:pt>
                <c:pt idx="534">
                  <c:v>29</c:v>
                </c:pt>
                <c:pt idx="535">
                  <c:v>29.142857142857149</c:v>
                </c:pt>
                <c:pt idx="536">
                  <c:v>29.142857142857149</c:v>
                </c:pt>
                <c:pt idx="537">
                  <c:v>30</c:v>
                </c:pt>
                <c:pt idx="538">
                  <c:v>29.428571428571427</c:v>
                </c:pt>
                <c:pt idx="539">
                  <c:v>27.714285714285726</c:v>
                </c:pt>
                <c:pt idx="540">
                  <c:v>24.857142857142851</c:v>
                </c:pt>
                <c:pt idx="541">
                  <c:v>23.857142857142851</c:v>
                </c:pt>
                <c:pt idx="542">
                  <c:v>24.714285714285726</c:v>
                </c:pt>
                <c:pt idx="543">
                  <c:v>24.428571428571427</c:v>
                </c:pt>
                <c:pt idx="544">
                  <c:v>24</c:v>
                </c:pt>
                <c:pt idx="545">
                  <c:v>24.142857142857149</c:v>
                </c:pt>
                <c:pt idx="546">
                  <c:v>24.142857142857149</c:v>
                </c:pt>
                <c:pt idx="547">
                  <c:v>26.28571428571427</c:v>
                </c:pt>
                <c:pt idx="548">
                  <c:v>25.857142857142851</c:v>
                </c:pt>
                <c:pt idx="549">
                  <c:v>27.714285714285726</c:v>
                </c:pt>
                <c:pt idx="550">
                  <c:v>29.142857142857149</c:v>
                </c:pt>
                <c:pt idx="551">
                  <c:v>29.28571428571427</c:v>
                </c:pt>
                <c:pt idx="552">
                  <c:v>31.428571428571427</c:v>
                </c:pt>
                <c:pt idx="553">
                  <c:v>33.85714285714284</c:v>
                </c:pt>
                <c:pt idx="554">
                  <c:v>34.285714285714285</c:v>
                </c:pt>
                <c:pt idx="555">
                  <c:v>37.428571428571445</c:v>
                </c:pt>
                <c:pt idx="556">
                  <c:v>39.285714285714285</c:v>
                </c:pt>
                <c:pt idx="557">
                  <c:v>41.142857142857153</c:v>
                </c:pt>
                <c:pt idx="558">
                  <c:v>43.428571428571445</c:v>
                </c:pt>
                <c:pt idx="559">
                  <c:v>45.571428571428548</c:v>
                </c:pt>
                <c:pt idx="560">
                  <c:v>47.85714285714284</c:v>
                </c:pt>
                <c:pt idx="561">
                  <c:v>46.142857142857153</c:v>
                </c:pt>
                <c:pt idx="562">
                  <c:v>48.571428571428548</c:v>
                </c:pt>
                <c:pt idx="563">
                  <c:v>47.571428571428548</c:v>
                </c:pt>
                <c:pt idx="564">
                  <c:v>47.571428571428548</c:v>
                </c:pt>
                <c:pt idx="565">
                  <c:v>47.285714285714285</c:v>
                </c:pt>
                <c:pt idx="566">
                  <c:v>49.285714285714285</c:v>
                </c:pt>
                <c:pt idx="567">
                  <c:v>50.142857142857153</c:v>
                </c:pt>
                <c:pt idx="568">
                  <c:v>53.428571428571445</c:v>
                </c:pt>
                <c:pt idx="569">
                  <c:v>51.714285714285715</c:v>
                </c:pt>
                <c:pt idx="570">
                  <c:v>53.85714285714284</c:v>
                </c:pt>
                <c:pt idx="571">
                  <c:v>54.285714285714285</c:v>
                </c:pt>
                <c:pt idx="572">
                  <c:v>55.85714285714284</c:v>
                </c:pt>
                <c:pt idx="573">
                  <c:v>53.571428571428548</c:v>
                </c:pt>
                <c:pt idx="574">
                  <c:v>52.285714285714285</c:v>
                </c:pt>
                <c:pt idx="575">
                  <c:v>55.714285714285715</c:v>
                </c:pt>
                <c:pt idx="576">
                  <c:v>58.428571428571445</c:v>
                </c:pt>
                <c:pt idx="577">
                  <c:v>58.714285714285715</c:v>
                </c:pt>
                <c:pt idx="578">
                  <c:v>59.571428571428548</c:v>
                </c:pt>
                <c:pt idx="579">
                  <c:v>61.428571428571445</c:v>
                </c:pt>
                <c:pt idx="580">
                  <c:v>64.285714285714292</c:v>
                </c:pt>
                <c:pt idx="581">
                  <c:v>70.142857142857096</c:v>
                </c:pt>
                <c:pt idx="582">
                  <c:v>68.571428571428541</c:v>
                </c:pt>
                <c:pt idx="583">
                  <c:v>68.285714285714292</c:v>
                </c:pt>
                <c:pt idx="584">
                  <c:v>65.285714285714292</c:v>
                </c:pt>
                <c:pt idx="585">
                  <c:v>63</c:v>
                </c:pt>
                <c:pt idx="586">
                  <c:v>62.85714285714284</c:v>
                </c:pt>
                <c:pt idx="587">
                  <c:v>62.285714285714285</c:v>
                </c:pt>
                <c:pt idx="588">
                  <c:v>58.285714285714285</c:v>
                </c:pt>
                <c:pt idx="589">
                  <c:v>55</c:v>
                </c:pt>
                <c:pt idx="590">
                  <c:v>53.571428571428548</c:v>
                </c:pt>
                <c:pt idx="591">
                  <c:v>55.285714285714285</c:v>
                </c:pt>
                <c:pt idx="592">
                  <c:v>56.571428571428548</c:v>
                </c:pt>
                <c:pt idx="593">
                  <c:v>55</c:v>
                </c:pt>
                <c:pt idx="594">
                  <c:v>53.571428571428548</c:v>
                </c:pt>
                <c:pt idx="595">
                  <c:v>52.85714285714284</c:v>
                </c:pt>
                <c:pt idx="596">
                  <c:v>55</c:v>
                </c:pt>
                <c:pt idx="597">
                  <c:v>53.571428571428548</c:v>
                </c:pt>
                <c:pt idx="598">
                  <c:v>52.428571428571445</c:v>
                </c:pt>
                <c:pt idx="599">
                  <c:v>50.85714285714284</c:v>
                </c:pt>
                <c:pt idx="600">
                  <c:v>49.714285714285715</c:v>
                </c:pt>
                <c:pt idx="601">
                  <c:v>46.714285714285715</c:v>
                </c:pt>
                <c:pt idx="602">
                  <c:v>44.142857142857153</c:v>
                </c:pt>
                <c:pt idx="603">
                  <c:v>42.285714285714285</c:v>
                </c:pt>
                <c:pt idx="604">
                  <c:v>42.571428571428548</c:v>
                </c:pt>
                <c:pt idx="605">
                  <c:v>42.285714285714285</c:v>
                </c:pt>
                <c:pt idx="606">
                  <c:v>42.285714285714285</c:v>
                </c:pt>
                <c:pt idx="607">
                  <c:v>40.85714285714284</c:v>
                </c:pt>
                <c:pt idx="608">
                  <c:v>41.142857142857153</c:v>
                </c:pt>
                <c:pt idx="609">
                  <c:v>38.85714285714284</c:v>
                </c:pt>
                <c:pt idx="610">
                  <c:v>36.428571428571445</c:v>
                </c:pt>
                <c:pt idx="611">
                  <c:v>33.285714285714285</c:v>
                </c:pt>
                <c:pt idx="612">
                  <c:v>29.428571428571427</c:v>
                </c:pt>
                <c:pt idx="613">
                  <c:v>27.857142857142851</c:v>
                </c:pt>
                <c:pt idx="614">
                  <c:v>27</c:v>
                </c:pt>
                <c:pt idx="615">
                  <c:v>23.28571428571427</c:v>
                </c:pt>
                <c:pt idx="616">
                  <c:v>25.28571428571427</c:v>
                </c:pt>
                <c:pt idx="617">
                  <c:v>24.28571428571427</c:v>
                </c:pt>
                <c:pt idx="618">
                  <c:v>25</c:v>
                </c:pt>
                <c:pt idx="619">
                  <c:v>27.428571428571427</c:v>
                </c:pt>
                <c:pt idx="620">
                  <c:v>27.714285714285726</c:v>
                </c:pt>
                <c:pt idx="621">
                  <c:v>28.571428571428573</c:v>
                </c:pt>
                <c:pt idx="622">
                  <c:v>27.857142857142851</c:v>
                </c:pt>
                <c:pt idx="623">
                  <c:v>27</c:v>
                </c:pt>
                <c:pt idx="624">
                  <c:v>27.857142857142851</c:v>
                </c:pt>
                <c:pt idx="625">
                  <c:v>27.142857142857149</c:v>
                </c:pt>
                <c:pt idx="626">
                  <c:v>25.28571428571427</c:v>
                </c:pt>
                <c:pt idx="627">
                  <c:v>24.857142857142851</c:v>
                </c:pt>
                <c:pt idx="628">
                  <c:v>23.714285714285726</c:v>
                </c:pt>
                <c:pt idx="629">
                  <c:v>23.142857142857149</c:v>
                </c:pt>
                <c:pt idx="630">
                  <c:v>20.28571428571427</c:v>
                </c:pt>
                <c:pt idx="631">
                  <c:v>17.714285714285726</c:v>
                </c:pt>
                <c:pt idx="632">
                  <c:v>16.28571428571427</c:v>
                </c:pt>
                <c:pt idx="633">
                  <c:v>16.142857142857149</c:v>
                </c:pt>
                <c:pt idx="634">
                  <c:v>15.571428571428571</c:v>
                </c:pt>
                <c:pt idx="635">
                  <c:v>15.285714285714286</c:v>
                </c:pt>
                <c:pt idx="636">
                  <c:v>16.571428571428573</c:v>
                </c:pt>
                <c:pt idx="637">
                  <c:v>18.28571428571427</c:v>
                </c:pt>
                <c:pt idx="638">
                  <c:v>19.142857142857149</c:v>
                </c:pt>
                <c:pt idx="639">
                  <c:v>19.142857142857149</c:v>
                </c:pt>
                <c:pt idx="640">
                  <c:v>19.714285714285726</c:v>
                </c:pt>
                <c:pt idx="641">
                  <c:v>19.142857142857149</c:v>
                </c:pt>
                <c:pt idx="642">
                  <c:v>18.428571428571427</c:v>
                </c:pt>
                <c:pt idx="643">
                  <c:v>16.428571428571427</c:v>
                </c:pt>
                <c:pt idx="644">
                  <c:v>14</c:v>
                </c:pt>
                <c:pt idx="645">
                  <c:v>12.571428571428571</c:v>
                </c:pt>
                <c:pt idx="646">
                  <c:v>11.285714285714286</c:v>
                </c:pt>
                <c:pt idx="647">
                  <c:v>9.1428571428571388</c:v>
                </c:pt>
                <c:pt idx="648">
                  <c:v>8.5714285714285712</c:v>
                </c:pt>
                <c:pt idx="649">
                  <c:v>8.8571428571428612</c:v>
                </c:pt>
                <c:pt idx="650">
                  <c:v>8</c:v>
                </c:pt>
                <c:pt idx="651">
                  <c:v>7.2857142857142874</c:v>
                </c:pt>
                <c:pt idx="652">
                  <c:v>7.2857142857142874</c:v>
                </c:pt>
                <c:pt idx="653">
                  <c:v>7.2857142857142874</c:v>
                </c:pt>
                <c:pt idx="654">
                  <c:v>7.5714285714285712</c:v>
                </c:pt>
                <c:pt idx="655">
                  <c:v>7.2857142857142874</c:v>
                </c:pt>
                <c:pt idx="656">
                  <c:v>6.2857142857142874</c:v>
                </c:pt>
                <c:pt idx="657">
                  <c:v>7.7142857142857126</c:v>
                </c:pt>
                <c:pt idx="658">
                  <c:v>7.7142857142857126</c:v>
                </c:pt>
                <c:pt idx="659">
                  <c:v>7.4285714285714288</c:v>
                </c:pt>
                <c:pt idx="660">
                  <c:v>7.1428571428571415</c:v>
                </c:pt>
                <c:pt idx="661">
                  <c:v>6.5714285714285712</c:v>
                </c:pt>
                <c:pt idx="662">
                  <c:v>7.2857142857142874</c:v>
                </c:pt>
                <c:pt idx="663">
                  <c:v>7.857142857142855</c:v>
                </c:pt>
                <c:pt idx="664">
                  <c:v>6.857142857142855</c:v>
                </c:pt>
                <c:pt idx="665">
                  <c:v>6.4285714285714288</c:v>
                </c:pt>
                <c:pt idx="666">
                  <c:v>6.1428571428571415</c:v>
                </c:pt>
                <c:pt idx="667">
                  <c:v>5</c:v>
                </c:pt>
                <c:pt idx="668">
                  <c:v>4.4285714285714288</c:v>
                </c:pt>
                <c:pt idx="669">
                  <c:v>4.4285714285714288</c:v>
                </c:pt>
                <c:pt idx="670">
                  <c:v>4</c:v>
                </c:pt>
                <c:pt idx="671">
                  <c:v>3</c:v>
                </c:pt>
                <c:pt idx="672">
                  <c:v>3.1428571428571432</c:v>
                </c:pt>
                <c:pt idx="673">
                  <c:v>2.5714285714285707</c:v>
                </c:pt>
                <c:pt idx="674">
                  <c:v>3</c:v>
                </c:pt>
                <c:pt idx="675">
                  <c:v>3</c:v>
                </c:pt>
                <c:pt idx="676">
                  <c:v>2.2857142857142856</c:v>
                </c:pt>
                <c:pt idx="677">
                  <c:v>2</c:v>
                </c:pt>
                <c:pt idx="678">
                  <c:v>2.4285714285714293</c:v>
                </c:pt>
                <c:pt idx="679">
                  <c:v>2.2857142857142856</c:v>
                </c:pt>
                <c:pt idx="680">
                  <c:v>2.1428571428571432</c:v>
                </c:pt>
                <c:pt idx="681">
                  <c:v>1.8571428571428572</c:v>
                </c:pt>
                <c:pt idx="682">
                  <c:v>1.7142857142857151</c:v>
                </c:pt>
                <c:pt idx="683">
                  <c:v>1.7142857142857151</c:v>
                </c:pt>
                <c:pt idx="684">
                  <c:v>1.5714285714285718</c:v>
                </c:pt>
                <c:pt idx="685">
                  <c:v>1.5714285714285718</c:v>
                </c:pt>
                <c:pt idx="686">
                  <c:v>1.7142857142857151</c:v>
                </c:pt>
                <c:pt idx="687">
                  <c:v>2.1428571428571432</c:v>
                </c:pt>
                <c:pt idx="688">
                  <c:v>2.5714285714285707</c:v>
                </c:pt>
                <c:pt idx="689">
                  <c:v>2.5714285714285707</c:v>
                </c:pt>
                <c:pt idx="690">
                  <c:v>2.7142857142857144</c:v>
                </c:pt>
                <c:pt idx="691">
                  <c:v>3.1428571428571432</c:v>
                </c:pt>
                <c:pt idx="692">
                  <c:v>2.8571428571428572</c:v>
                </c:pt>
                <c:pt idx="693">
                  <c:v>2.7142857142857144</c:v>
                </c:pt>
                <c:pt idx="694">
                  <c:v>2.1428571428571432</c:v>
                </c:pt>
                <c:pt idx="695">
                  <c:v>1.8571428571428572</c:v>
                </c:pt>
                <c:pt idx="696">
                  <c:v>1.8571428571428572</c:v>
                </c:pt>
                <c:pt idx="697">
                  <c:v>1.5714285714285718</c:v>
                </c:pt>
                <c:pt idx="698">
                  <c:v>1</c:v>
                </c:pt>
                <c:pt idx="699">
                  <c:v>0.85714285714285732</c:v>
                </c:pt>
                <c:pt idx="700">
                  <c:v>1</c:v>
                </c:pt>
                <c:pt idx="701">
                  <c:v>1</c:v>
                </c:pt>
                <c:pt idx="702">
                  <c:v>0.85714285714285732</c:v>
                </c:pt>
                <c:pt idx="703">
                  <c:v>0.85714285714285732</c:v>
                </c:pt>
                <c:pt idx="704">
                  <c:v>1</c:v>
                </c:pt>
                <c:pt idx="705">
                  <c:v>1</c:v>
                </c:pt>
                <c:pt idx="706">
                  <c:v>1.4285714285714286</c:v>
                </c:pt>
                <c:pt idx="707">
                  <c:v>1.1428571428571432</c:v>
                </c:pt>
                <c:pt idx="708">
                  <c:v>1.4285714285714286</c:v>
                </c:pt>
                <c:pt idx="709">
                  <c:v>1.2857142857142854</c:v>
                </c:pt>
                <c:pt idx="710">
                  <c:v>1.1428571428571432</c:v>
                </c:pt>
                <c:pt idx="711">
                  <c:v>1</c:v>
                </c:pt>
                <c:pt idx="712">
                  <c:v>1</c:v>
                </c:pt>
                <c:pt idx="713">
                  <c:v>0.71428571428571452</c:v>
                </c:pt>
                <c:pt idx="714">
                  <c:v>0.57142857142857173</c:v>
                </c:pt>
                <c:pt idx="715">
                  <c:v>0.42857142857142855</c:v>
                </c:pt>
                <c:pt idx="716">
                  <c:v>0.57142857142857173</c:v>
                </c:pt>
                <c:pt idx="717">
                  <c:v>0.85714285714285732</c:v>
                </c:pt>
                <c:pt idx="718">
                  <c:v>1</c:v>
                </c:pt>
                <c:pt idx="719">
                  <c:v>1</c:v>
                </c:pt>
                <c:pt idx="720">
                  <c:v>1.1428571428571432</c:v>
                </c:pt>
                <c:pt idx="721">
                  <c:v>1.2857142857142854</c:v>
                </c:pt>
                <c:pt idx="722">
                  <c:v>1.2857142857142854</c:v>
                </c:pt>
                <c:pt idx="723">
                  <c:v>1.2857142857142854</c:v>
                </c:pt>
                <c:pt idx="724">
                  <c:v>1.1428571428571432</c:v>
                </c:pt>
                <c:pt idx="725">
                  <c:v>1</c:v>
                </c:pt>
                <c:pt idx="726">
                  <c:v>1.1428571428571432</c:v>
                </c:pt>
                <c:pt idx="727">
                  <c:v>0.71428571428571452</c:v>
                </c:pt>
                <c:pt idx="728">
                  <c:v>0.57142857142857173</c:v>
                </c:pt>
                <c:pt idx="729">
                  <c:v>0.57142857142857173</c:v>
                </c:pt>
                <c:pt idx="730">
                  <c:v>0.42857142857142855</c:v>
                </c:pt>
                <c:pt idx="731">
                  <c:v>0.28571428571428586</c:v>
                </c:pt>
                <c:pt idx="732">
                  <c:v>0.42857142857142855</c:v>
                </c:pt>
                <c:pt idx="733">
                  <c:v>0.42857142857142855</c:v>
                </c:pt>
                <c:pt idx="734">
                  <c:v>0.42857142857142855</c:v>
                </c:pt>
                <c:pt idx="735">
                  <c:v>0.57142857142857173</c:v>
                </c:pt>
                <c:pt idx="736">
                  <c:v>0.57142857142857173</c:v>
                </c:pt>
                <c:pt idx="737">
                  <c:v>0.57142857142857173</c:v>
                </c:pt>
                <c:pt idx="738">
                  <c:v>0.71428571428571452</c:v>
                </c:pt>
                <c:pt idx="739">
                  <c:v>0.57142857142857173</c:v>
                </c:pt>
                <c:pt idx="740">
                  <c:v>0.85714285714285732</c:v>
                </c:pt>
                <c:pt idx="741">
                  <c:v>1.4285714285714286</c:v>
                </c:pt>
                <c:pt idx="742">
                  <c:v>1.5714285714285718</c:v>
                </c:pt>
                <c:pt idx="743">
                  <c:v>1.7142857142857151</c:v>
                </c:pt>
                <c:pt idx="744">
                  <c:v>1.8571428571428572</c:v>
                </c:pt>
                <c:pt idx="745">
                  <c:v>2.2857142857142856</c:v>
                </c:pt>
                <c:pt idx="746">
                  <c:v>2.7142857142857144</c:v>
                </c:pt>
                <c:pt idx="747">
                  <c:v>2.2857142857142856</c:v>
                </c:pt>
                <c:pt idx="748">
                  <c:v>2</c:v>
                </c:pt>
                <c:pt idx="749">
                  <c:v>2.5714285714285707</c:v>
                </c:pt>
                <c:pt idx="750">
                  <c:v>2.5714285714285707</c:v>
                </c:pt>
                <c:pt idx="751">
                  <c:v>3</c:v>
                </c:pt>
                <c:pt idx="752">
                  <c:v>3.1428571428571432</c:v>
                </c:pt>
                <c:pt idx="753">
                  <c:v>2.8571428571428572</c:v>
                </c:pt>
                <c:pt idx="754">
                  <c:v>3.5714285714285707</c:v>
                </c:pt>
                <c:pt idx="755">
                  <c:v>3.7142857142857144</c:v>
                </c:pt>
                <c:pt idx="756">
                  <c:v>3.1428571428571432</c:v>
                </c:pt>
                <c:pt idx="757">
                  <c:v>3.1428571428571432</c:v>
                </c:pt>
                <c:pt idx="758">
                  <c:v>3.4285714285714293</c:v>
                </c:pt>
                <c:pt idx="759">
                  <c:v>3.1428571428571432</c:v>
                </c:pt>
                <c:pt idx="760">
                  <c:v>3.1428571428571432</c:v>
                </c:pt>
                <c:pt idx="761">
                  <c:v>2.7142857142857144</c:v>
                </c:pt>
                <c:pt idx="762">
                  <c:v>3</c:v>
                </c:pt>
                <c:pt idx="763">
                  <c:v>3.7142857142857144</c:v>
                </c:pt>
                <c:pt idx="764">
                  <c:v>3.7142857142857144</c:v>
                </c:pt>
                <c:pt idx="765">
                  <c:v>3.4285714285714293</c:v>
                </c:pt>
                <c:pt idx="766">
                  <c:v>3.5714285714285707</c:v>
                </c:pt>
                <c:pt idx="767">
                  <c:v>5.4285714285714288</c:v>
                </c:pt>
                <c:pt idx="768">
                  <c:v>6</c:v>
                </c:pt>
                <c:pt idx="769">
                  <c:v>7.2857142857142874</c:v>
                </c:pt>
                <c:pt idx="770">
                  <c:v>7.4285714285714288</c:v>
                </c:pt>
                <c:pt idx="771">
                  <c:v>9.5714285714285712</c:v>
                </c:pt>
                <c:pt idx="772">
                  <c:v>10.714285714285714</c:v>
                </c:pt>
                <c:pt idx="773">
                  <c:v>10.857142857142865</c:v>
                </c:pt>
                <c:pt idx="774">
                  <c:v>10.285714285714286</c:v>
                </c:pt>
                <c:pt idx="775">
                  <c:v>10.285714285714286</c:v>
                </c:pt>
                <c:pt idx="776">
                  <c:v>10</c:v>
                </c:pt>
                <c:pt idx="777">
                  <c:v>10</c:v>
                </c:pt>
                <c:pt idx="778">
                  <c:v>10.428571428571422</c:v>
                </c:pt>
                <c:pt idx="779">
                  <c:v>10.571428571428571</c:v>
                </c:pt>
                <c:pt idx="780">
                  <c:v>13</c:v>
                </c:pt>
                <c:pt idx="781">
                  <c:v>12.714285714285714</c:v>
                </c:pt>
                <c:pt idx="782">
                  <c:v>13.142857142857141</c:v>
                </c:pt>
                <c:pt idx="783">
                  <c:v>14.714285714285714</c:v>
                </c:pt>
                <c:pt idx="784">
                  <c:v>16.142857142857149</c:v>
                </c:pt>
                <c:pt idx="785">
                  <c:v>15.714285714285714</c:v>
                </c:pt>
                <c:pt idx="786">
                  <c:v>15.142857142857141</c:v>
                </c:pt>
                <c:pt idx="787">
                  <c:v>15.428571428571422</c:v>
                </c:pt>
                <c:pt idx="788">
                  <c:v>15.285714285714286</c:v>
                </c:pt>
                <c:pt idx="789">
                  <c:v>15</c:v>
                </c:pt>
                <c:pt idx="790">
                  <c:v>15.285714285714286</c:v>
                </c:pt>
                <c:pt idx="791">
                  <c:v>16.571428571428573</c:v>
                </c:pt>
                <c:pt idx="792">
                  <c:v>17.28571428571427</c:v>
                </c:pt>
                <c:pt idx="793">
                  <c:v>18.714285714285726</c:v>
                </c:pt>
                <c:pt idx="794">
                  <c:v>17.28571428571427</c:v>
                </c:pt>
                <c:pt idx="795">
                  <c:v>17.428571428571427</c:v>
                </c:pt>
                <c:pt idx="796">
                  <c:v>18</c:v>
                </c:pt>
                <c:pt idx="797">
                  <c:v>19.428571428571427</c:v>
                </c:pt>
                <c:pt idx="798">
                  <c:v>18.428571428571427</c:v>
                </c:pt>
                <c:pt idx="799">
                  <c:v>19.571428571428573</c:v>
                </c:pt>
                <c:pt idx="800">
                  <c:v>20.28571428571427</c:v>
                </c:pt>
                <c:pt idx="801">
                  <c:v>21</c:v>
                </c:pt>
                <c:pt idx="802">
                  <c:v>25</c:v>
                </c:pt>
                <c:pt idx="803">
                  <c:v>25.857142857142851</c:v>
                </c:pt>
                <c:pt idx="804">
                  <c:v>27.571428571428573</c:v>
                </c:pt>
                <c:pt idx="805">
                  <c:v>30.28571428571427</c:v>
                </c:pt>
                <c:pt idx="806">
                  <c:v>30.428571428571427</c:v>
                </c:pt>
                <c:pt idx="807">
                  <c:v>34.428571428571445</c:v>
                </c:pt>
                <c:pt idx="808">
                  <c:v>37.571428571428548</c:v>
                </c:pt>
                <c:pt idx="809">
                  <c:v>36.85714285714284</c:v>
                </c:pt>
                <c:pt idx="810">
                  <c:v>37.142857142857153</c:v>
                </c:pt>
                <c:pt idx="811">
                  <c:v>37</c:v>
                </c:pt>
                <c:pt idx="812">
                  <c:v>36.428571428571445</c:v>
                </c:pt>
                <c:pt idx="813">
                  <c:v>36.142857142857153</c:v>
                </c:pt>
                <c:pt idx="814">
                  <c:v>32.428571428571445</c:v>
                </c:pt>
                <c:pt idx="815">
                  <c:v>31</c:v>
                </c:pt>
                <c:pt idx="816">
                  <c:v>29.142857142857149</c:v>
                </c:pt>
                <c:pt idx="817">
                  <c:v>28.571428571428573</c:v>
                </c:pt>
                <c:pt idx="818">
                  <c:v>25.571428571428573</c:v>
                </c:pt>
                <c:pt idx="819">
                  <c:v>25.28571428571427</c:v>
                </c:pt>
                <c:pt idx="820">
                  <c:v>23.714285714285726</c:v>
                </c:pt>
                <c:pt idx="821">
                  <c:v>25.28571428571427</c:v>
                </c:pt>
                <c:pt idx="822">
                  <c:v>24.28571428571427</c:v>
                </c:pt>
                <c:pt idx="823">
                  <c:v>25.142857142857149</c:v>
                </c:pt>
                <c:pt idx="824">
                  <c:v>24.714285714285726</c:v>
                </c:pt>
                <c:pt idx="825">
                  <c:v>28.142857142857149</c:v>
                </c:pt>
                <c:pt idx="826">
                  <c:v>27.28571428571427</c:v>
                </c:pt>
                <c:pt idx="827">
                  <c:v>30.28571428571427</c:v>
                </c:pt>
                <c:pt idx="828">
                  <c:v>29.857142857142851</c:v>
                </c:pt>
                <c:pt idx="829">
                  <c:v>32</c:v>
                </c:pt>
                <c:pt idx="830">
                  <c:v>30.571428571428573</c:v>
                </c:pt>
                <c:pt idx="831">
                  <c:v>31</c:v>
                </c:pt>
                <c:pt idx="832">
                  <c:v>31.28571428571427</c:v>
                </c:pt>
                <c:pt idx="833">
                  <c:v>31.714285714285726</c:v>
                </c:pt>
                <c:pt idx="834">
                  <c:v>31.428571428571427</c:v>
                </c:pt>
                <c:pt idx="835">
                  <c:v>31.857142857142851</c:v>
                </c:pt>
                <c:pt idx="836">
                  <c:v>29.714285714285726</c:v>
                </c:pt>
                <c:pt idx="837">
                  <c:v>31.142857142857149</c:v>
                </c:pt>
                <c:pt idx="838">
                  <c:v>32.285714285714285</c:v>
                </c:pt>
                <c:pt idx="839">
                  <c:v>32.428571428571445</c:v>
                </c:pt>
                <c:pt idx="840">
                  <c:v>37</c:v>
                </c:pt>
                <c:pt idx="841">
                  <c:v>38.142857142857153</c:v>
                </c:pt>
                <c:pt idx="842">
                  <c:v>39.571428571428548</c:v>
                </c:pt>
                <c:pt idx="843">
                  <c:v>40.714285714285715</c:v>
                </c:pt>
                <c:pt idx="844">
                  <c:v>41.285714285714285</c:v>
                </c:pt>
                <c:pt idx="845">
                  <c:v>41.714285714285715</c:v>
                </c:pt>
                <c:pt idx="846">
                  <c:v>42.85714285714284</c:v>
                </c:pt>
                <c:pt idx="847">
                  <c:v>41.285714285714285</c:v>
                </c:pt>
                <c:pt idx="848">
                  <c:v>44.571428571428548</c:v>
                </c:pt>
                <c:pt idx="849">
                  <c:v>45.571428571428548</c:v>
                </c:pt>
                <c:pt idx="850">
                  <c:v>49</c:v>
                </c:pt>
                <c:pt idx="851">
                  <c:v>48.571428571428548</c:v>
                </c:pt>
                <c:pt idx="852">
                  <c:v>51.285714285714285</c:v>
                </c:pt>
                <c:pt idx="853">
                  <c:v>56.142857142857153</c:v>
                </c:pt>
                <c:pt idx="854">
                  <c:v>59.142857142857153</c:v>
                </c:pt>
                <c:pt idx="855">
                  <c:v>58.285714285714285</c:v>
                </c:pt>
                <c:pt idx="856">
                  <c:v>59</c:v>
                </c:pt>
                <c:pt idx="857">
                  <c:v>59.85714285714284</c:v>
                </c:pt>
                <c:pt idx="858">
                  <c:v>62.85714285714284</c:v>
                </c:pt>
                <c:pt idx="859">
                  <c:v>65.428571428571402</c:v>
                </c:pt>
                <c:pt idx="860">
                  <c:v>62.428571428571445</c:v>
                </c:pt>
                <c:pt idx="861">
                  <c:v>61.714285714285715</c:v>
                </c:pt>
                <c:pt idx="862">
                  <c:v>62.571428571428548</c:v>
                </c:pt>
                <c:pt idx="863">
                  <c:v>59.85714285714284</c:v>
                </c:pt>
                <c:pt idx="864">
                  <c:v>56.714285714285715</c:v>
                </c:pt>
                <c:pt idx="865">
                  <c:v>53.571428571428548</c:v>
                </c:pt>
                <c:pt idx="866">
                  <c:v>47.714285714285715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8FBC-455A-A132-8347C9F2500A}"/>
            </c:ext>
          </c:extLst>
        </c:ser>
        <c:axId val="142979840"/>
        <c:axId val="142981376"/>
      </c:scatterChart>
      <c:valAx>
        <c:axId val="1429798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sk-SK"/>
            </a:pPr>
            <a:endParaRPr lang="en-US"/>
          </a:p>
        </c:txPr>
        <c:crossAx val="142981376"/>
        <c:crosses val="autoZero"/>
        <c:crossBetween val="midCat"/>
      </c:valAx>
      <c:valAx>
        <c:axId val="14298137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lang="sk-SK"/>
            </a:pPr>
            <a:endParaRPr lang="en-US"/>
          </a:p>
        </c:txPr>
        <c:crossAx val="14297984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45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4AD1A-AB59-4E66-8313-24870EB6445F}" type="datetimeFigureOut">
              <a:rPr lang="sk-SK" smtClean="0"/>
              <a:pPr/>
              <a:t>14. 10. 2024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B58E1-40FD-4578-BF6E-D40776A90B3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025284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6EEEB-16E0-497C-A686-A8724CD8B12F}" type="slidenum">
              <a:rPr lang="sk-SK" smtClean="0"/>
              <a:pPr/>
              <a:t>6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4A4F052-E364-488F-9D63-2F03E146E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A7052F2-C55C-4DDC-8B5E-60EE3A965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BF258044-4B8C-4663-91FF-164A951F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28D-59DE-4462-9DEC-4A94D4434731}" type="datetimeFigureOut">
              <a:rPr lang="sk-SK" smtClean="0"/>
              <a:pPr/>
              <a:t>14. 10. 2024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F075CDC6-19FA-456F-BF58-9E3819BBE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BA985EBF-C252-46AD-9CCC-F63A902B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A0A6-12A7-41F6-B444-86F931C63E3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90783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2C8B842-7C5C-4CDC-A0E4-B9F0C01FA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="" xmlns:a16="http://schemas.microsoft.com/office/drawing/2014/main" id="{F4583936-FB1E-46D9-88DF-8D0E9BFD1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CE2F8F86-9C05-48CF-9D89-B28AD9F0E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28D-59DE-4462-9DEC-4A94D4434731}" type="datetimeFigureOut">
              <a:rPr lang="sk-SK" smtClean="0"/>
              <a:pPr/>
              <a:t>14. 10. 2024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F71541EE-21ED-4B96-9E2E-0FA4101E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7A1EDB43-59B2-4FEC-8C14-F761D4676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A0A6-12A7-41F6-B444-86F931C63E3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03595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="" xmlns:a16="http://schemas.microsoft.com/office/drawing/2014/main" id="{013D705E-03E2-4232-BDE0-BC77D5ECB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="" xmlns:a16="http://schemas.microsoft.com/office/drawing/2014/main" id="{63B645C9-DA47-46EA-A261-38DA97554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0AC6C513-3092-4473-ACCB-D1CA7186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28D-59DE-4462-9DEC-4A94D4434731}" type="datetimeFigureOut">
              <a:rPr lang="sk-SK" smtClean="0"/>
              <a:pPr/>
              <a:t>14. 10. 2024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9CC56F36-D8AA-475E-AA37-F16209E54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900CFD91-C705-4292-88D6-1B8BF2037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A0A6-12A7-41F6-B444-86F931C63E3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40380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FC05F05-DF8A-4EA0-9ADF-8992EA1A7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CE86156B-9380-44D3-A6CE-3DA41AB7B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7688CA7B-DBF5-4896-9206-DD166DA56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28D-59DE-4462-9DEC-4A94D4434731}" type="datetimeFigureOut">
              <a:rPr lang="sk-SK" smtClean="0"/>
              <a:pPr/>
              <a:t>14. 10. 2024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04F26C18-D1D9-4A87-B4CF-9EA62B2A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EA0D7470-5BF6-4C38-A459-381846E1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A0A6-12A7-41F6-B444-86F931C63E3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02561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699FAFA-B9E7-42D9-9CF7-9F96CD79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="" xmlns:a16="http://schemas.microsoft.com/office/drawing/2014/main" id="{97E005DB-3A87-477B-AA52-78532C2E1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60114C1E-D17A-4A91-8D5C-6212E644F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28D-59DE-4462-9DEC-4A94D4434731}" type="datetimeFigureOut">
              <a:rPr lang="sk-SK" smtClean="0"/>
              <a:pPr/>
              <a:t>14. 10. 2024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1EA7CA9A-5222-445E-84CB-3E176639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C956CE31-4E7C-46AE-A450-6C42B295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A0A6-12A7-41F6-B444-86F931C63E3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4128877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B9FA6B7-8208-423E-8E54-C99039247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322D6F7C-3FB7-47FA-84C8-BCB0EA043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="" xmlns:a16="http://schemas.microsoft.com/office/drawing/2014/main" id="{061027E2-E58F-4E67-8E36-8DA57E797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="" xmlns:a16="http://schemas.microsoft.com/office/drawing/2014/main" id="{78DA127A-1E11-4955-874E-86AA25CA4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28D-59DE-4462-9DEC-4A94D4434731}" type="datetimeFigureOut">
              <a:rPr lang="sk-SK" smtClean="0"/>
              <a:pPr/>
              <a:t>14. 10. 2024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="" xmlns:a16="http://schemas.microsoft.com/office/drawing/2014/main" id="{921819CF-E6B4-409D-84A7-2C6DEA2E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="" xmlns:a16="http://schemas.microsoft.com/office/drawing/2014/main" id="{FEB08261-1341-47C4-8EA1-057BE6D9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A0A6-12A7-41F6-B444-86F931C63E3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19017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8C9CFA2-104F-4526-B3C4-F84A1A9C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="" xmlns:a16="http://schemas.microsoft.com/office/drawing/2014/main" id="{2C0F8E65-672C-41CB-8CF2-C4149B1E4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="" xmlns:a16="http://schemas.microsoft.com/office/drawing/2014/main" id="{6012D272-2541-425B-B054-732E08C46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="" xmlns:a16="http://schemas.microsoft.com/office/drawing/2014/main" id="{8E5041B6-49F8-4EBE-922D-A1A47473A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="" xmlns:a16="http://schemas.microsoft.com/office/drawing/2014/main" id="{4502FD67-BA9C-40E1-922B-A454AFB6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="" xmlns:a16="http://schemas.microsoft.com/office/drawing/2014/main" id="{ECF6CE73-E4E4-43A5-98B5-9A7A3F965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28D-59DE-4462-9DEC-4A94D4434731}" type="datetimeFigureOut">
              <a:rPr lang="sk-SK" smtClean="0"/>
              <a:pPr/>
              <a:t>14. 10. 2024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="" xmlns:a16="http://schemas.microsoft.com/office/drawing/2014/main" id="{D2677E42-B281-445F-B154-A76D9659D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="" xmlns:a16="http://schemas.microsoft.com/office/drawing/2014/main" id="{13B97107-ED6F-44F8-A6AF-8754F3D9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A0A6-12A7-41F6-B444-86F931C63E3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01578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2EAC385-FFC2-49BD-9A97-8CFFFD95E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="" xmlns:a16="http://schemas.microsoft.com/office/drawing/2014/main" id="{B8B9F225-D79C-4EC9-BB71-F665FE53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28D-59DE-4462-9DEC-4A94D4434731}" type="datetimeFigureOut">
              <a:rPr lang="sk-SK" smtClean="0"/>
              <a:pPr/>
              <a:t>14. 10. 2024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="" xmlns:a16="http://schemas.microsoft.com/office/drawing/2014/main" id="{7B731B07-A588-4D8B-8028-8F0B9C6A2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="" xmlns:a16="http://schemas.microsoft.com/office/drawing/2014/main" id="{DD5C8C59-CFDD-4620-8538-1E933791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A0A6-12A7-41F6-B444-86F931C63E3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18770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="" xmlns:a16="http://schemas.microsoft.com/office/drawing/2014/main" id="{082BE055-EE97-4B48-9078-3385D08D6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28D-59DE-4462-9DEC-4A94D4434731}" type="datetimeFigureOut">
              <a:rPr lang="sk-SK" smtClean="0"/>
              <a:pPr/>
              <a:t>14. 10. 2024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="" xmlns:a16="http://schemas.microsoft.com/office/drawing/2014/main" id="{4DFD3625-A56E-41C0-BFC1-83CBA529D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="" xmlns:a16="http://schemas.microsoft.com/office/drawing/2014/main" id="{6DFA243C-3B80-45F1-9210-3DBA6BEA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A0A6-12A7-41F6-B444-86F931C63E3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62128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3D120AD-E45E-49AF-A36A-33ABDEB59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01A377D2-A5A1-41E7-9F55-972D768D0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="" xmlns:a16="http://schemas.microsoft.com/office/drawing/2014/main" id="{98DF9173-959C-4030-9946-F698E863D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="" xmlns:a16="http://schemas.microsoft.com/office/drawing/2014/main" id="{46FBB405-3A94-472F-A33B-586163238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28D-59DE-4462-9DEC-4A94D4434731}" type="datetimeFigureOut">
              <a:rPr lang="sk-SK" smtClean="0"/>
              <a:pPr/>
              <a:t>14. 10. 2024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="" xmlns:a16="http://schemas.microsoft.com/office/drawing/2014/main" id="{226E8045-D851-4FB7-9EBF-8DDF20E3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="" xmlns:a16="http://schemas.microsoft.com/office/drawing/2014/main" id="{54AEF7F5-3170-4783-BFE9-62711344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A0A6-12A7-41F6-B444-86F931C63E3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63496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0365CEB-65AF-4BB0-8595-92C30DA2A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="" xmlns:a16="http://schemas.microsoft.com/office/drawing/2014/main" id="{294F58EC-2460-4117-9299-590F2C4502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="" xmlns:a16="http://schemas.microsoft.com/office/drawing/2014/main" id="{8C6432B1-62D1-4223-B2A9-E36F7CC29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="" xmlns:a16="http://schemas.microsoft.com/office/drawing/2014/main" id="{7D98CC55-7B3E-4ED7-B462-49B48E196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728D-59DE-4462-9DEC-4A94D4434731}" type="datetimeFigureOut">
              <a:rPr lang="sk-SK" smtClean="0"/>
              <a:pPr/>
              <a:t>14. 10. 2024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="" xmlns:a16="http://schemas.microsoft.com/office/drawing/2014/main" id="{3B755BB0-5789-407F-B838-7B0272F2B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="" xmlns:a16="http://schemas.microsoft.com/office/drawing/2014/main" id="{928C77F6-AF77-4199-9889-9C199F81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9A0A6-12A7-41F6-B444-86F931C63E3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654801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="" xmlns:a16="http://schemas.microsoft.com/office/drawing/2014/main" id="{13D0D041-9599-48F0-9F94-1F891A12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="" xmlns:a16="http://schemas.microsoft.com/office/drawing/2014/main" id="{359F45EA-7738-4F64-8BF6-7BCCC3E96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D1D61CB5-A97A-4C62-9FFF-47D81D5A1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5728D-59DE-4462-9DEC-4A94D4434731}" type="datetimeFigureOut">
              <a:rPr lang="sk-SK" smtClean="0"/>
              <a:pPr/>
              <a:t>14. 10. 2024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1C25419C-FA84-48EB-A64E-74C087DF8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E3A110E0-74A0-43A8-879B-B3535BF64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9A0A6-12A7-41F6-B444-86F931C63E33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39939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28.png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25.bin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12" descr="Mu_logo_small">
            <a:extLst>
              <a:ext uri="{FF2B5EF4-FFF2-40B4-BE49-F238E27FC236}">
                <a16:creationId xmlns="" xmlns:a16="http://schemas.microsoft.com/office/drawing/2014/main" id="{248A1D5C-EDA4-408F-BA5A-FBF64720B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574" y="4407871"/>
            <a:ext cx="8636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lokTextu 5">
            <a:extLst>
              <a:ext uri="{FF2B5EF4-FFF2-40B4-BE49-F238E27FC236}">
                <a16:creationId xmlns="" xmlns:a16="http://schemas.microsoft.com/office/drawing/2014/main" id="{3F15450A-1F27-4498-93EA-A066B36FE18A}"/>
              </a:ext>
            </a:extLst>
          </p:cNvPr>
          <p:cNvSpPr txBox="1"/>
          <p:nvPr/>
        </p:nvSpPr>
        <p:spPr>
          <a:xfrm>
            <a:off x="0" y="371475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Mathematical modeling of the Covid-19 epidemic </a:t>
            </a:r>
            <a:r>
              <a:rPr lang="sk-SK" sz="4400" dirty="0"/>
              <a:t>   </a:t>
            </a:r>
            <a:r>
              <a:rPr lang="en-US" sz="4400" dirty="0"/>
              <a:t>in the context of Slovakia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="" xmlns:a16="http://schemas.microsoft.com/office/drawing/2014/main" id="{9BAF998B-8140-4D45-A0C6-6923CEFC23DF}"/>
              </a:ext>
            </a:extLst>
          </p:cNvPr>
          <p:cNvSpPr txBox="1"/>
          <p:nvPr/>
        </p:nvSpPr>
        <p:spPr>
          <a:xfrm>
            <a:off x="7620" y="19240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/>
              <a:t>Smolenice 2024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="" xmlns:a16="http://schemas.microsoft.com/office/drawing/2014/main" id="{6796DD0F-8B5F-4D0B-8FBE-00994E2D4AF9}"/>
              </a:ext>
            </a:extLst>
          </p:cNvPr>
          <p:cNvSpPr/>
          <p:nvPr/>
        </p:nvSpPr>
        <p:spPr>
          <a:xfrm>
            <a:off x="7272547" y="5225204"/>
            <a:ext cx="396744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FontTx/>
              <a:buNone/>
            </a:pPr>
            <a:r>
              <a:rPr lang="en-US" altLang="sk-SK" sz="2000" b="1" dirty="0"/>
              <a:t>Mathematical Institute, 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sk-SK" altLang="sk-SK" sz="2000" b="1" dirty="0"/>
              <a:t>o</a:t>
            </a:r>
            <a:r>
              <a:rPr lang="en-US" altLang="sk-SK" sz="2000" b="1" dirty="0"/>
              <a:t>f the</a:t>
            </a:r>
            <a:r>
              <a:rPr lang="sk-SK" altLang="sk-SK" sz="2000" b="1" dirty="0"/>
              <a:t> </a:t>
            </a:r>
            <a:r>
              <a:rPr lang="en-US" altLang="sk-SK" sz="2000" b="1" dirty="0"/>
              <a:t>Slovak Academy of Sciences, 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sk-SK" sz="2000" b="1" dirty="0"/>
              <a:t>Bratislava, Slovakia</a:t>
            </a:r>
          </a:p>
          <a:p>
            <a:pPr algn="ctr">
              <a:buFontTx/>
              <a:buNone/>
            </a:pPr>
            <a:endParaRPr lang="en-US" altLang="sk-SK" sz="1600" dirty="0"/>
          </a:p>
        </p:txBody>
      </p:sp>
      <p:pic>
        <p:nvPicPr>
          <p:cNvPr id="11" name="Obrázok 10">
            <a:extLst>
              <a:ext uri="{FF2B5EF4-FFF2-40B4-BE49-F238E27FC236}">
                <a16:creationId xmlns="" xmlns:a16="http://schemas.microsoft.com/office/drawing/2014/main" id="{D704F970-7489-4EFE-B872-3F51E985D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40" y="2923791"/>
            <a:ext cx="5776580" cy="3412212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="" xmlns:a16="http://schemas.microsoft.com/office/drawing/2014/main" id="{72ECA005-A6C7-43F5-AC22-5E88E6241CAA}"/>
              </a:ext>
            </a:extLst>
          </p:cNvPr>
          <p:cNvSpPr/>
          <p:nvPr/>
        </p:nvSpPr>
        <p:spPr>
          <a:xfrm>
            <a:off x="7489483" y="2863703"/>
            <a:ext cx="344978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sk-SK" altLang="sk-SK" sz="2000" i="1" dirty="0"/>
              <a:t>Rudolf Hajossy, Marek Hyčko, Igor Mračka, Igor Odrobina, </a:t>
            </a:r>
            <a:r>
              <a:rPr lang="sk-SK" altLang="sk-SK" sz="2000" i="1" dirty="0" smtClean="0"/>
              <a:t>Tibor </a:t>
            </a:r>
            <a:r>
              <a:rPr lang="sk-SK" altLang="sk-SK" sz="2000" i="1" dirty="0"/>
              <a:t>Žáčik </a:t>
            </a:r>
            <a:endParaRPr lang="en-US" altLang="sk-SK" sz="2000" i="1" dirty="0"/>
          </a:p>
          <a:p>
            <a:pPr algn="ctr">
              <a:buFontTx/>
              <a:buNone/>
            </a:pPr>
            <a:endParaRPr lang="en-US" altLang="sk-SK" sz="1600" dirty="0"/>
          </a:p>
        </p:txBody>
      </p:sp>
    </p:spTree>
    <p:extLst>
      <p:ext uri="{BB962C8B-B14F-4D97-AF65-F5344CB8AC3E}">
        <p14:creationId xmlns="" xmlns:p14="http://schemas.microsoft.com/office/powerpoint/2010/main" val="310242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X:\NASE PROJEKTY\COVID\obrazky\Mapa_kontaktov-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68" y="549681"/>
            <a:ext cx="9117904" cy="6305865"/>
          </a:xfrm>
          <a:prstGeom prst="rect">
            <a:avLst/>
          </a:prstGeom>
          <a:noFill/>
        </p:spPr>
      </p:pic>
      <p:sp>
        <p:nvSpPr>
          <p:cNvPr id="79" name="CustomShape 1"/>
          <p:cNvSpPr/>
          <p:nvPr/>
        </p:nvSpPr>
        <p:spPr>
          <a:xfrm>
            <a:off x="1524000" y="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endParaRPr lang="sk-SK" sz="4400" spc="-1" dirty="0"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1809840" y="1428840"/>
            <a:ext cx="8714880" cy="50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16000" indent="-216000">
              <a:spcBef>
                <a:spcPts val="519"/>
              </a:spcBef>
              <a:buClr>
                <a:srgbClr val="000000"/>
              </a:buClr>
              <a:buFont typeface="StarSymbol"/>
              <a:buChar char="-"/>
            </a:pPr>
            <a:endParaRPr lang="sk-SK" sz="2600" spc="-1" dirty="0">
              <a:latin typeface="Arial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dirty="0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dirty="0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dirty="0"/>
          </a:p>
        </p:txBody>
      </p:sp>
      <p:sp>
        <p:nvSpPr>
          <p:cNvPr id="10" name="CustomShape 2"/>
          <p:cNvSpPr/>
          <p:nvPr/>
        </p:nvSpPr>
        <p:spPr>
          <a:xfrm>
            <a:off x="1738282" y="1097940"/>
            <a:ext cx="8929718" cy="54028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70000"/>
              </a:lnSpc>
              <a:spcBef>
                <a:spcPts val="221"/>
              </a:spcBef>
            </a:pPr>
            <a:endParaRPr lang="sk-SK" sz="2000" spc="-1" dirty="0"/>
          </a:p>
          <a:p>
            <a:pPr>
              <a:lnSpc>
                <a:spcPct val="170000"/>
              </a:lnSpc>
              <a:spcBef>
                <a:spcPts val="221"/>
              </a:spcBef>
              <a:buFontTx/>
              <a:buChar char="-"/>
            </a:pPr>
            <a:endParaRPr lang="en-GB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r>
              <a:rPr lang="sk-SK" sz="1600" spc="-1" dirty="0">
                <a:latin typeface="+mj-lt"/>
              </a:rPr>
              <a:t> </a:t>
            </a:r>
          </a:p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1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1738282" y="955064"/>
            <a:ext cx="8929718" cy="54028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70000"/>
              </a:lnSpc>
              <a:spcBef>
                <a:spcPts val="221"/>
              </a:spcBef>
              <a:buFontTx/>
              <a:buChar char="-"/>
            </a:pPr>
            <a:endParaRPr lang="en-GB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r>
              <a:rPr lang="sk-SK" sz="1600" spc="-1" dirty="0">
                <a:latin typeface="+mj-lt"/>
              </a:rPr>
              <a:t> </a:t>
            </a:r>
            <a:endParaRPr lang="sk-SK" sz="1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  <p:sp>
        <p:nvSpPr>
          <p:cNvPr id="12" name="CustomShape 1"/>
          <p:cNvSpPr/>
          <p:nvPr/>
        </p:nvSpPr>
        <p:spPr>
          <a:xfrm>
            <a:off x="1523968" y="-24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latin typeface="Arial"/>
              </a:rPr>
              <a:t>Spread of the disease around the patient 0</a:t>
            </a:r>
            <a:endParaRPr lang="sk-SK" sz="4000" spc="-1" dirty="0">
              <a:latin typeface="Arial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6600056" y="285293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/>
              <a:t>Pa</a:t>
            </a:r>
            <a:r>
              <a:rPr lang="en-US" sz="1600" b="1" dirty="0"/>
              <a:t>t</a:t>
            </a:r>
            <a:r>
              <a:rPr lang="sk-SK" sz="1600" b="1" dirty="0" err="1"/>
              <a:t>ient</a:t>
            </a:r>
            <a:r>
              <a:rPr lang="sk-SK" sz="1600" b="1" dirty="0"/>
              <a:t> 0</a:t>
            </a:r>
          </a:p>
        </p:txBody>
      </p:sp>
      <p:cxnSp>
        <p:nvCxnSpPr>
          <p:cNvPr id="4" name="Rovná spojovacia šípka 3"/>
          <p:cNvCxnSpPr/>
          <p:nvPr/>
        </p:nvCxnSpPr>
        <p:spPr>
          <a:xfrm>
            <a:off x="7176120" y="3212977"/>
            <a:ext cx="216024" cy="58641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523968" y="500042"/>
            <a:ext cx="142876" cy="6357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927057" y="4043363"/>
            <a:ext cx="416719" cy="2500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6370639" y="4592637"/>
            <a:ext cx="98425" cy="190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H="1">
            <a:off x="7778749" y="3136903"/>
            <a:ext cx="254002" cy="63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 flipH="1">
            <a:off x="7800975" y="2765425"/>
            <a:ext cx="184150" cy="127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 flipV="1">
            <a:off x="8464552" y="3200400"/>
            <a:ext cx="123827" cy="190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10464" y="2543175"/>
            <a:ext cx="116681" cy="309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8067676" y="2150270"/>
            <a:ext cx="150019" cy="7858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6200000" flipV="1">
            <a:off x="4982767" y="3708798"/>
            <a:ext cx="88107" cy="76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10800000">
            <a:off x="4193383" y="3962404"/>
            <a:ext cx="180975" cy="5476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0800000" flipV="1">
            <a:off x="4245771" y="4119562"/>
            <a:ext cx="371475" cy="547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0800000" flipV="1">
            <a:off x="5069683" y="4243388"/>
            <a:ext cx="88107" cy="428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0800000" flipV="1">
            <a:off x="4755358" y="4414838"/>
            <a:ext cx="59530" cy="333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10800000" flipV="1">
            <a:off x="4602956" y="4486274"/>
            <a:ext cx="64294" cy="2381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5018489" y="4801795"/>
            <a:ext cx="83341" cy="3333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16200000" flipH="1">
            <a:off x="5104209" y="4792266"/>
            <a:ext cx="78584" cy="428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10800000">
            <a:off x="6860381" y="4664871"/>
            <a:ext cx="109540" cy="47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10800000" flipV="1">
            <a:off x="5950746" y="3750471"/>
            <a:ext cx="80963" cy="4762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10800000">
            <a:off x="5795965" y="3924301"/>
            <a:ext cx="104775" cy="1428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0800000">
            <a:off x="3205165" y="3876675"/>
            <a:ext cx="109539" cy="1190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10800000" flipV="1">
            <a:off x="3217071" y="3907631"/>
            <a:ext cx="95248" cy="1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10800000" flipV="1">
            <a:off x="3236121" y="3921918"/>
            <a:ext cx="85725" cy="4524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5400000">
            <a:off x="6378180" y="4763692"/>
            <a:ext cx="52391" cy="23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7789069" y="5043491"/>
            <a:ext cx="59535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920038" y="5110164"/>
            <a:ext cx="38100" cy="142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16200000" flipH="1">
            <a:off x="8367713" y="5917412"/>
            <a:ext cx="45244" cy="4047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rot="16200000" flipH="1">
            <a:off x="8012906" y="5667376"/>
            <a:ext cx="50010" cy="23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rot="10800000" flipV="1">
            <a:off x="4641056" y="4812506"/>
            <a:ext cx="38100" cy="238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0800000" flipV="1">
            <a:off x="3974309" y="5291141"/>
            <a:ext cx="97631" cy="4523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rot="16200000" flipV="1">
            <a:off x="3955258" y="3729038"/>
            <a:ext cx="42862" cy="333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10800000" flipV="1">
            <a:off x="9255125" y="3082924"/>
            <a:ext cx="88900" cy="1905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10800000">
            <a:off x="9404354" y="3133725"/>
            <a:ext cx="47623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rot="10800000">
            <a:off x="8067679" y="4178302"/>
            <a:ext cx="53973" cy="3174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rot="10800000">
            <a:off x="8077204" y="4159252"/>
            <a:ext cx="111123" cy="222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rot="10800000">
            <a:off x="8213725" y="4264027"/>
            <a:ext cx="50800" cy="222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16200000" flipH="1">
            <a:off x="6917534" y="4364829"/>
            <a:ext cx="270667" cy="2516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1801" y="4187826"/>
            <a:ext cx="619919" cy="1103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ustomShape 2"/>
          <p:cNvSpPr/>
          <p:nvPr/>
        </p:nvSpPr>
        <p:spPr>
          <a:xfrm>
            <a:off x="2166910" y="1285860"/>
            <a:ext cx="4143404" cy="7239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221"/>
              </a:spcBef>
            </a:pPr>
            <a:r>
              <a:rPr lang="en-US" sz="2000" spc="-1" dirty="0"/>
              <a:t>Nodes</a:t>
            </a:r>
            <a:r>
              <a:rPr lang="sk-SK" sz="2000" spc="-1" dirty="0"/>
              <a:t> :</a:t>
            </a:r>
          </a:p>
          <a:p>
            <a:pPr>
              <a:spcBef>
                <a:spcPts val="221"/>
              </a:spcBef>
            </a:pPr>
            <a:r>
              <a:rPr lang="en-US" sz="2000" b="1" spc="-1" dirty="0"/>
              <a:t>Different color means different city</a:t>
            </a:r>
            <a:endParaRPr lang="sk-SK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endParaRPr lang="sk-SK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endParaRPr lang="sk-SK" sz="2000" spc="-1" dirty="0"/>
          </a:p>
          <a:p>
            <a:pPr>
              <a:lnSpc>
                <a:spcPct val="170000"/>
              </a:lnSpc>
              <a:spcBef>
                <a:spcPts val="221"/>
              </a:spcBef>
              <a:buFontTx/>
              <a:buChar char="-"/>
            </a:pPr>
            <a:endParaRPr lang="en-GB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r>
              <a:rPr lang="sk-SK" sz="1600" spc="-1" dirty="0">
                <a:latin typeface="+mj-lt"/>
              </a:rPr>
              <a:t> </a:t>
            </a:r>
          </a:p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1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ample_animation_Bratislava_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36" y="857232"/>
            <a:ext cx="10771802" cy="5357850"/>
          </a:xfrm>
          <a:prstGeom prst="rect">
            <a:avLst/>
          </a:prstGeom>
        </p:spPr>
      </p:pic>
      <p:sp>
        <p:nvSpPr>
          <p:cNvPr id="7" name="CustomShape 1"/>
          <p:cNvSpPr/>
          <p:nvPr/>
        </p:nvSpPr>
        <p:spPr>
          <a:xfrm>
            <a:off x="1523968" y="-24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spcBef>
                <a:spcPts val="221"/>
              </a:spcBef>
            </a:pPr>
            <a:r>
              <a:rPr lang="en-US" sz="3600" spc="-1" dirty="0"/>
              <a:t>Patient 0 in Bratislava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1952596" y="5572140"/>
            <a:ext cx="7643866" cy="10715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221"/>
              </a:spcBef>
            </a:pPr>
            <a:r>
              <a:rPr lang="en-US" sz="2000" b="1" spc="-1" dirty="0">
                <a:solidFill>
                  <a:srgbClr val="00B050"/>
                </a:solidFill>
              </a:rPr>
              <a:t>Not one</a:t>
            </a:r>
            <a:r>
              <a:rPr lang="sk-SK" sz="2000" b="1" spc="-1" dirty="0">
                <a:solidFill>
                  <a:srgbClr val="00B050"/>
                </a:solidFill>
              </a:rPr>
              <a:t> </a:t>
            </a:r>
            <a:r>
              <a:rPr lang="en-US" sz="2000" b="1" spc="-1" dirty="0">
                <a:solidFill>
                  <a:srgbClr val="00B050"/>
                </a:solidFill>
              </a:rPr>
              <a:t>infected</a:t>
            </a:r>
            <a:r>
              <a:rPr lang="sk-SK" sz="2000" b="1" spc="-1" dirty="0">
                <a:solidFill>
                  <a:srgbClr val="00B050"/>
                </a:solidFill>
              </a:rPr>
              <a:t> </a:t>
            </a:r>
          </a:p>
          <a:p>
            <a:pPr>
              <a:spcBef>
                <a:spcPts val="221"/>
              </a:spcBef>
            </a:pPr>
            <a:r>
              <a:rPr lang="en-US" sz="2000" b="1" spc="-1" dirty="0">
                <a:solidFill>
                  <a:srgbClr val="FFC000"/>
                </a:solidFill>
              </a:rPr>
              <a:t>At least one infected</a:t>
            </a:r>
          </a:p>
          <a:p>
            <a:pPr>
              <a:spcBef>
                <a:spcPts val="221"/>
              </a:spcBef>
            </a:pPr>
            <a:r>
              <a:rPr lang="en-US" sz="2000" b="1" spc="-1" dirty="0">
                <a:solidFill>
                  <a:srgbClr val="FF0000"/>
                </a:solidFill>
              </a:rPr>
              <a:t>The size of the circle represents the number of infected</a:t>
            </a:r>
            <a:endParaRPr lang="sk-SK" sz="2000" b="1" spc="-1" dirty="0">
              <a:solidFill>
                <a:srgbClr val="FF0000"/>
              </a:solidFill>
            </a:endParaRPr>
          </a:p>
          <a:p>
            <a:pPr>
              <a:spcBef>
                <a:spcPts val="221"/>
              </a:spcBef>
            </a:pPr>
            <a:endParaRPr lang="sk-SK" sz="2000" b="1" spc="-1" dirty="0">
              <a:solidFill>
                <a:srgbClr val="FF0000"/>
              </a:solidFill>
            </a:endParaRPr>
          </a:p>
          <a:p>
            <a:pPr>
              <a:lnSpc>
                <a:spcPct val="170000"/>
              </a:lnSpc>
              <a:spcBef>
                <a:spcPts val="221"/>
              </a:spcBef>
            </a:pPr>
            <a:endParaRPr lang="sk-SK" sz="2000" spc="-1" dirty="0"/>
          </a:p>
          <a:p>
            <a:pPr>
              <a:lnSpc>
                <a:spcPct val="170000"/>
              </a:lnSpc>
              <a:spcBef>
                <a:spcPts val="221"/>
              </a:spcBef>
              <a:buFontTx/>
              <a:buChar char="-"/>
            </a:pPr>
            <a:endParaRPr lang="en-GB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r>
              <a:rPr lang="sk-SK" sz="1600" spc="-1" dirty="0">
                <a:latin typeface="+mj-lt"/>
              </a:rPr>
              <a:t> </a:t>
            </a:r>
          </a:p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1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55913" y="4185358"/>
            <a:ext cx="142876" cy="1428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mple_animation_Košic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36" y="857232"/>
            <a:ext cx="10771802" cy="5357850"/>
          </a:xfrm>
          <a:prstGeom prst="rect">
            <a:avLst/>
          </a:prstGeom>
        </p:spPr>
      </p:pic>
      <p:sp>
        <p:nvSpPr>
          <p:cNvPr id="7" name="CustomShape 1"/>
          <p:cNvSpPr/>
          <p:nvPr/>
        </p:nvSpPr>
        <p:spPr>
          <a:xfrm>
            <a:off x="1523968" y="-24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spcBef>
                <a:spcPts val="221"/>
              </a:spcBef>
            </a:pPr>
            <a:r>
              <a:rPr lang="en-US" sz="3600" spc="-1" dirty="0"/>
              <a:t>Patient 0 in </a:t>
            </a:r>
            <a:r>
              <a:rPr lang="sk-SK" sz="3600" spc="-1" dirty="0" err="1"/>
              <a:t>Košic</a:t>
            </a:r>
            <a:r>
              <a:rPr lang="en-US" sz="3600" spc="-1" dirty="0"/>
              <a:t>e</a:t>
            </a:r>
            <a:endParaRPr lang="sk-SK" sz="3600" spc="-1" dirty="0"/>
          </a:p>
        </p:txBody>
      </p:sp>
      <p:sp>
        <p:nvSpPr>
          <p:cNvPr id="9" name="Oval 8"/>
          <p:cNvSpPr/>
          <p:nvPr/>
        </p:nvSpPr>
        <p:spPr>
          <a:xfrm>
            <a:off x="8200972" y="3507582"/>
            <a:ext cx="142876" cy="1428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CustomShape 2">
            <a:extLst>
              <a:ext uri="{FF2B5EF4-FFF2-40B4-BE49-F238E27FC236}">
                <a16:creationId xmlns="" xmlns:a16="http://schemas.microsoft.com/office/drawing/2014/main" id="{2A15F210-24EE-4243-94B0-DD0FF064FFCE}"/>
              </a:ext>
            </a:extLst>
          </p:cNvPr>
          <p:cNvSpPr/>
          <p:nvPr/>
        </p:nvSpPr>
        <p:spPr>
          <a:xfrm>
            <a:off x="1952596" y="5572140"/>
            <a:ext cx="7643866" cy="10715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221"/>
              </a:spcBef>
            </a:pPr>
            <a:r>
              <a:rPr lang="en-US" sz="2000" b="1" spc="-1" dirty="0">
                <a:solidFill>
                  <a:srgbClr val="00B050"/>
                </a:solidFill>
              </a:rPr>
              <a:t>Not one</a:t>
            </a:r>
            <a:r>
              <a:rPr lang="sk-SK" sz="2000" b="1" spc="-1" dirty="0">
                <a:solidFill>
                  <a:srgbClr val="00B050"/>
                </a:solidFill>
              </a:rPr>
              <a:t> </a:t>
            </a:r>
            <a:r>
              <a:rPr lang="en-US" sz="2000" b="1" spc="-1" dirty="0">
                <a:solidFill>
                  <a:srgbClr val="00B050"/>
                </a:solidFill>
              </a:rPr>
              <a:t>infected</a:t>
            </a:r>
            <a:r>
              <a:rPr lang="sk-SK" sz="2000" b="1" spc="-1" dirty="0">
                <a:solidFill>
                  <a:srgbClr val="00B050"/>
                </a:solidFill>
              </a:rPr>
              <a:t> </a:t>
            </a:r>
          </a:p>
          <a:p>
            <a:pPr>
              <a:spcBef>
                <a:spcPts val="221"/>
              </a:spcBef>
            </a:pPr>
            <a:r>
              <a:rPr lang="en-US" sz="2000" b="1" spc="-1" dirty="0">
                <a:solidFill>
                  <a:srgbClr val="FFC000"/>
                </a:solidFill>
              </a:rPr>
              <a:t>At least one infected</a:t>
            </a:r>
          </a:p>
          <a:p>
            <a:pPr>
              <a:spcBef>
                <a:spcPts val="221"/>
              </a:spcBef>
            </a:pPr>
            <a:r>
              <a:rPr lang="en-US" sz="2000" b="1" spc="-1" dirty="0">
                <a:solidFill>
                  <a:srgbClr val="FF0000"/>
                </a:solidFill>
              </a:rPr>
              <a:t>The size of the circle represents the number of infected</a:t>
            </a:r>
            <a:endParaRPr lang="sk-SK" sz="2000" b="1" spc="-1" dirty="0">
              <a:solidFill>
                <a:srgbClr val="FF0000"/>
              </a:solidFill>
            </a:endParaRPr>
          </a:p>
          <a:p>
            <a:pPr>
              <a:spcBef>
                <a:spcPts val="221"/>
              </a:spcBef>
            </a:pPr>
            <a:endParaRPr lang="sk-SK" sz="2000" b="1" spc="-1" dirty="0">
              <a:solidFill>
                <a:srgbClr val="FF0000"/>
              </a:solidFill>
            </a:endParaRPr>
          </a:p>
          <a:p>
            <a:pPr>
              <a:lnSpc>
                <a:spcPct val="170000"/>
              </a:lnSpc>
              <a:spcBef>
                <a:spcPts val="221"/>
              </a:spcBef>
            </a:pPr>
            <a:endParaRPr lang="sk-SK" sz="2000" spc="-1" dirty="0"/>
          </a:p>
          <a:p>
            <a:pPr>
              <a:lnSpc>
                <a:spcPct val="170000"/>
              </a:lnSpc>
              <a:spcBef>
                <a:spcPts val="221"/>
              </a:spcBef>
              <a:buFontTx/>
              <a:buChar char="-"/>
            </a:pPr>
            <a:endParaRPr lang="en-GB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r>
              <a:rPr lang="sk-SK" sz="1600" spc="-1" dirty="0">
                <a:latin typeface="+mj-lt"/>
              </a:rPr>
              <a:t> </a:t>
            </a:r>
          </a:p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1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mple_animation_Červený Klášto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00" y="857232"/>
            <a:ext cx="10771802" cy="5357850"/>
          </a:xfrm>
          <a:prstGeom prst="rect">
            <a:avLst/>
          </a:prstGeom>
        </p:spPr>
      </p:pic>
      <p:sp>
        <p:nvSpPr>
          <p:cNvPr id="7" name="CustomShape 1"/>
          <p:cNvSpPr/>
          <p:nvPr/>
        </p:nvSpPr>
        <p:spPr>
          <a:xfrm>
            <a:off x="1523968" y="-24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spcBef>
                <a:spcPts val="221"/>
              </a:spcBef>
            </a:pPr>
            <a:r>
              <a:rPr lang="en-US" sz="3600" spc="-1" dirty="0"/>
              <a:t>Patient 0 in </a:t>
            </a:r>
            <a:r>
              <a:rPr lang="sk-SK" sz="3600" spc="-1" dirty="0"/>
              <a:t>Červený Kláštor</a:t>
            </a:r>
          </a:p>
        </p:txBody>
      </p:sp>
      <p:sp>
        <p:nvSpPr>
          <p:cNvPr id="9" name="Oval 8"/>
          <p:cNvSpPr/>
          <p:nvPr/>
        </p:nvSpPr>
        <p:spPr>
          <a:xfrm>
            <a:off x="7161242" y="1968401"/>
            <a:ext cx="142876" cy="1428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CustomShape 2">
            <a:extLst>
              <a:ext uri="{FF2B5EF4-FFF2-40B4-BE49-F238E27FC236}">
                <a16:creationId xmlns="" xmlns:a16="http://schemas.microsoft.com/office/drawing/2014/main" id="{DA31166B-AEC1-47AF-A044-A41FBE6BE1D5}"/>
              </a:ext>
            </a:extLst>
          </p:cNvPr>
          <p:cNvSpPr/>
          <p:nvPr/>
        </p:nvSpPr>
        <p:spPr>
          <a:xfrm>
            <a:off x="1952596" y="5572140"/>
            <a:ext cx="7643866" cy="10715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221"/>
              </a:spcBef>
            </a:pPr>
            <a:r>
              <a:rPr lang="en-US" sz="2000" b="1" spc="-1" dirty="0">
                <a:solidFill>
                  <a:srgbClr val="00B050"/>
                </a:solidFill>
              </a:rPr>
              <a:t>Not one</a:t>
            </a:r>
            <a:r>
              <a:rPr lang="sk-SK" sz="2000" b="1" spc="-1" dirty="0">
                <a:solidFill>
                  <a:srgbClr val="00B050"/>
                </a:solidFill>
              </a:rPr>
              <a:t> </a:t>
            </a:r>
            <a:r>
              <a:rPr lang="en-US" sz="2000" b="1" spc="-1" dirty="0">
                <a:solidFill>
                  <a:srgbClr val="00B050"/>
                </a:solidFill>
              </a:rPr>
              <a:t>infected</a:t>
            </a:r>
            <a:r>
              <a:rPr lang="sk-SK" sz="2000" b="1" spc="-1" dirty="0">
                <a:solidFill>
                  <a:srgbClr val="00B050"/>
                </a:solidFill>
              </a:rPr>
              <a:t> </a:t>
            </a:r>
          </a:p>
          <a:p>
            <a:pPr>
              <a:spcBef>
                <a:spcPts val="221"/>
              </a:spcBef>
            </a:pPr>
            <a:r>
              <a:rPr lang="en-US" sz="2000" b="1" spc="-1" dirty="0">
                <a:solidFill>
                  <a:srgbClr val="FFC000"/>
                </a:solidFill>
              </a:rPr>
              <a:t>At least one infected</a:t>
            </a:r>
          </a:p>
          <a:p>
            <a:pPr>
              <a:spcBef>
                <a:spcPts val="221"/>
              </a:spcBef>
            </a:pPr>
            <a:r>
              <a:rPr lang="en-US" sz="2000" b="1" spc="-1" dirty="0">
                <a:solidFill>
                  <a:srgbClr val="FF0000"/>
                </a:solidFill>
              </a:rPr>
              <a:t>The size of the circle represents the number of infected</a:t>
            </a:r>
            <a:endParaRPr lang="sk-SK" sz="2000" b="1" spc="-1" dirty="0">
              <a:solidFill>
                <a:srgbClr val="FF0000"/>
              </a:solidFill>
            </a:endParaRPr>
          </a:p>
          <a:p>
            <a:pPr>
              <a:spcBef>
                <a:spcPts val="221"/>
              </a:spcBef>
            </a:pPr>
            <a:endParaRPr lang="sk-SK" sz="2000" b="1" spc="-1" dirty="0">
              <a:solidFill>
                <a:srgbClr val="FF0000"/>
              </a:solidFill>
            </a:endParaRPr>
          </a:p>
          <a:p>
            <a:pPr>
              <a:lnSpc>
                <a:spcPct val="170000"/>
              </a:lnSpc>
              <a:spcBef>
                <a:spcPts val="221"/>
              </a:spcBef>
            </a:pPr>
            <a:endParaRPr lang="sk-SK" sz="2000" spc="-1" dirty="0"/>
          </a:p>
          <a:p>
            <a:pPr>
              <a:lnSpc>
                <a:spcPct val="170000"/>
              </a:lnSpc>
              <a:spcBef>
                <a:spcPts val="221"/>
              </a:spcBef>
              <a:buFontTx/>
              <a:buChar char="-"/>
            </a:pPr>
            <a:endParaRPr lang="en-GB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r>
              <a:rPr lang="sk-SK" sz="1600" spc="-1" dirty="0">
                <a:latin typeface="+mj-lt"/>
              </a:rPr>
              <a:t> </a:t>
            </a:r>
          </a:p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1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D773864E-DF72-44B5-BCCF-35597F55D099}"/>
              </a:ext>
            </a:extLst>
          </p:cNvPr>
          <p:cNvGrpSpPr>
            <a:grpSpLocks noChangeAspect="1"/>
          </p:cNvGrpSpPr>
          <p:nvPr/>
        </p:nvGrpSpPr>
        <p:grpSpPr>
          <a:xfrm>
            <a:off x="411389" y="1280426"/>
            <a:ext cx="3767072" cy="4178514"/>
            <a:chOff x="576296" y="1265541"/>
            <a:chExt cx="2740025" cy="3039292"/>
          </a:xfrm>
        </p:grpSpPr>
        <p:sp>
          <p:nvSpPr>
            <p:cNvPr id="14" name="Ovál 13">
              <a:extLst>
                <a:ext uri="{FF2B5EF4-FFF2-40B4-BE49-F238E27FC236}">
                  <a16:creationId xmlns="" xmlns:a16="http://schemas.microsoft.com/office/drawing/2014/main" id="{F9D7C35C-2B48-4B92-930A-982B6537F432}"/>
                </a:ext>
              </a:extLst>
            </p:cNvPr>
            <p:cNvSpPr/>
            <p:nvPr/>
          </p:nvSpPr>
          <p:spPr>
            <a:xfrm>
              <a:off x="2137159" y="1588837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5" name="Rovná spojovacia šípka 14">
              <a:extLst>
                <a:ext uri="{FF2B5EF4-FFF2-40B4-BE49-F238E27FC236}">
                  <a16:creationId xmlns="" xmlns:a16="http://schemas.microsoft.com/office/drawing/2014/main" id="{4037BAD4-BEFB-44B8-894B-891C84E5BE80}"/>
                </a:ext>
              </a:extLst>
            </p:cNvPr>
            <p:cNvCxnSpPr>
              <a:stCxn id="14" idx="6"/>
              <a:endCxn id="20" idx="1"/>
            </p:cNvCxnSpPr>
            <p:nvPr/>
          </p:nvCxnSpPr>
          <p:spPr>
            <a:xfrm>
              <a:off x="2289559" y="1665037"/>
              <a:ext cx="896680" cy="21736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ovná spojovacia šípka 15">
              <a:extLst>
                <a:ext uri="{FF2B5EF4-FFF2-40B4-BE49-F238E27FC236}">
                  <a16:creationId xmlns="" xmlns:a16="http://schemas.microsoft.com/office/drawing/2014/main" id="{3AA80F17-8A18-4338-B407-0C782E79517D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2250773" y="1720552"/>
              <a:ext cx="440697" cy="6340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ovná spojovacia šípka 16">
              <a:extLst>
                <a:ext uri="{FF2B5EF4-FFF2-40B4-BE49-F238E27FC236}">
                  <a16:creationId xmlns="" xmlns:a16="http://schemas.microsoft.com/office/drawing/2014/main" id="{F5947E61-1CF2-452F-B06B-C161D7F0542E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H="1">
              <a:off x="1963605" y="1716233"/>
              <a:ext cx="213747" cy="3372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ál 17">
              <a:extLst>
                <a:ext uri="{FF2B5EF4-FFF2-40B4-BE49-F238E27FC236}">
                  <a16:creationId xmlns="" xmlns:a16="http://schemas.microsoft.com/office/drawing/2014/main" id="{3EB64111-04FF-4C0A-85D4-8C58ABD294D2}"/>
                </a:ext>
              </a:extLst>
            </p:cNvPr>
            <p:cNvSpPr/>
            <p:nvPr/>
          </p:nvSpPr>
          <p:spPr>
            <a:xfrm>
              <a:off x="1887405" y="2053485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Ovál 18">
              <a:extLst>
                <a:ext uri="{FF2B5EF4-FFF2-40B4-BE49-F238E27FC236}">
                  <a16:creationId xmlns="" xmlns:a16="http://schemas.microsoft.com/office/drawing/2014/main" id="{3A7FDDAA-7C08-4CC6-83BF-E6AB06926A59}"/>
                </a:ext>
              </a:extLst>
            </p:cNvPr>
            <p:cNvSpPr/>
            <p:nvPr/>
          </p:nvSpPr>
          <p:spPr>
            <a:xfrm>
              <a:off x="2615270" y="2354607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" name="Ovál 19">
              <a:extLst>
                <a:ext uri="{FF2B5EF4-FFF2-40B4-BE49-F238E27FC236}">
                  <a16:creationId xmlns="" xmlns:a16="http://schemas.microsoft.com/office/drawing/2014/main" id="{7EC657F7-223F-4A89-BF1F-65D40EC90973}"/>
                </a:ext>
              </a:extLst>
            </p:cNvPr>
            <p:cNvSpPr/>
            <p:nvPr/>
          </p:nvSpPr>
          <p:spPr>
            <a:xfrm>
              <a:off x="3163921" y="1860082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21" name="Rovná spojovacia šípka 20">
              <a:extLst>
                <a:ext uri="{FF2B5EF4-FFF2-40B4-BE49-F238E27FC236}">
                  <a16:creationId xmlns="" xmlns:a16="http://schemas.microsoft.com/office/drawing/2014/main" id="{256265CC-1F2C-470D-8A94-5C1BEB998661}"/>
                </a:ext>
              </a:extLst>
            </p:cNvPr>
            <p:cNvCxnSpPr>
              <a:stCxn id="18" idx="3"/>
              <a:endCxn id="24" idx="7"/>
            </p:cNvCxnSpPr>
            <p:nvPr/>
          </p:nvCxnSpPr>
          <p:spPr>
            <a:xfrm flipH="1">
              <a:off x="1448741" y="2183567"/>
              <a:ext cx="460982" cy="3069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ovná spojovacia šípka 21">
              <a:extLst>
                <a:ext uri="{FF2B5EF4-FFF2-40B4-BE49-F238E27FC236}">
                  <a16:creationId xmlns="" xmlns:a16="http://schemas.microsoft.com/office/drawing/2014/main" id="{6AC4136A-3DC5-4AF8-B453-6CE3360B9C40}"/>
                </a:ext>
              </a:extLst>
            </p:cNvPr>
            <p:cNvCxnSpPr>
              <a:stCxn id="18" idx="4"/>
              <a:endCxn id="25" idx="0"/>
            </p:cNvCxnSpPr>
            <p:nvPr/>
          </p:nvCxnSpPr>
          <p:spPr>
            <a:xfrm>
              <a:off x="1963605" y="2205885"/>
              <a:ext cx="121663" cy="23873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ovná spojovacia šípka 22">
              <a:extLst>
                <a:ext uri="{FF2B5EF4-FFF2-40B4-BE49-F238E27FC236}">
                  <a16:creationId xmlns="" xmlns:a16="http://schemas.microsoft.com/office/drawing/2014/main" id="{1C864C1C-6D2A-4701-9C3B-744FDA1D0657}"/>
                </a:ext>
              </a:extLst>
            </p:cNvPr>
            <p:cNvCxnSpPr>
              <a:stCxn id="20" idx="4"/>
              <a:endCxn id="26" idx="0"/>
            </p:cNvCxnSpPr>
            <p:nvPr/>
          </p:nvCxnSpPr>
          <p:spPr>
            <a:xfrm flipH="1">
              <a:off x="3231980" y="2012482"/>
              <a:ext cx="8141" cy="2797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ál 23">
              <a:extLst>
                <a:ext uri="{FF2B5EF4-FFF2-40B4-BE49-F238E27FC236}">
                  <a16:creationId xmlns="" xmlns:a16="http://schemas.microsoft.com/office/drawing/2014/main" id="{99CE8E1C-8BCC-4EC9-9C88-92C30F077500}"/>
                </a:ext>
              </a:extLst>
            </p:cNvPr>
            <p:cNvSpPr/>
            <p:nvPr/>
          </p:nvSpPr>
          <p:spPr>
            <a:xfrm>
              <a:off x="1318659" y="246816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5" name="Ovál 24">
              <a:extLst>
                <a:ext uri="{FF2B5EF4-FFF2-40B4-BE49-F238E27FC236}">
                  <a16:creationId xmlns="" xmlns:a16="http://schemas.microsoft.com/office/drawing/2014/main" id="{2260CC55-0BB8-4523-8713-4A4912B41AAC}"/>
                </a:ext>
              </a:extLst>
            </p:cNvPr>
            <p:cNvSpPr/>
            <p:nvPr/>
          </p:nvSpPr>
          <p:spPr>
            <a:xfrm>
              <a:off x="2009068" y="2444622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6" name="Ovál 25">
              <a:extLst>
                <a:ext uri="{FF2B5EF4-FFF2-40B4-BE49-F238E27FC236}">
                  <a16:creationId xmlns="" xmlns:a16="http://schemas.microsoft.com/office/drawing/2014/main" id="{B5397BAC-5F7E-4A0C-A271-F333BDC4388F}"/>
                </a:ext>
              </a:extLst>
            </p:cNvPr>
            <p:cNvSpPr/>
            <p:nvPr/>
          </p:nvSpPr>
          <p:spPr>
            <a:xfrm>
              <a:off x="3155780" y="2292222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27" name="Rovná spojovacia šípka 26">
              <a:extLst>
                <a:ext uri="{FF2B5EF4-FFF2-40B4-BE49-F238E27FC236}">
                  <a16:creationId xmlns="" xmlns:a16="http://schemas.microsoft.com/office/drawing/2014/main" id="{31D06071-7092-4552-BAEB-B56680853CCB}"/>
                </a:ext>
              </a:extLst>
            </p:cNvPr>
            <p:cNvCxnSpPr/>
            <p:nvPr/>
          </p:nvCxnSpPr>
          <p:spPr>
            <a:xfrm>
              <a:off x="1394859" y="2619197"/>
              <a:ext cx="3853" cy="8902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ovná spojovacia šípka 27">
              <a:extLst>
                <a:ext uri="{FF2B5EF4-FFF2-40B4-BE49-F238E27FC236}">
                  <a16:creationId xmlns="" xmlns:a16="http://schemas.microsoft.com/office/drawing/2014/main" id="{182BCD19-4DA8-4E8F-AE79-A0DEE6645B75}"/>
                </a:ext>
              </a:extLst>
            </p:cNvPr>
            <p:cNvCxnSpPr>
              <a:stCxn id="25" idx="3"/>
              <a:endCxn id="32" idx="0"/>
            </p:cNvCxnSpPr>
            <p:nvPr/>
          </p:nvCxnSpPr>
          <p:spPr>
            <a:xfrm flipH="1">
              <a:off x="1811469" y="2574704"/>
              <a:ext cx="219917" cy="3291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ovná spojovacia šípka 28">
              <a:extLst>
                <a:ext uri="{FF2B5EF4-FFF2-40B4-BE49-F238E27FC236}">
                  <a16:creationId xmlns="" xmlns:a16="http://schemas.microsoft.com/office/drawing/2014/main" id="{E4EA8445-78EB-40C6-B83D-1BE1F154B30F}"/>
                </a:ext>
              </a:extLst>
            </p:cNvPr>
            <p:cNvCxnSpPr>
              <a:stCxn id="25" idx="5"/>
              <a:endCxn id="33" idx="0"/>
            </p:cNvCxnSpPr>
            <p:nvPr/>
          </p:nvCxnSpPr>
          <p:spPr>
            <a:xfrm>
              <a:off x="2139150" y="2574704"/>
              <a:ext cx="51390" cy="2254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ovná spojovacia šípka 29">
              <a:extLst>
                <a:ext uri="{FF2B5EF4-FFF2-40B4-BE49-F238E27FC236}">
                  <a16:creationId xmlns="" xmlns:a16="http://schemas.microsoft.com/office/drawing/2014/main" id="{CA320ED2-224E-40F3-A7BD-A9F5CA3D55A1}"/>
                </a:ext>
              </a:extLst>
            </p:cNvPr>
            <p:cNvCxnSpPr>
              <a:stCxn id="26" idx="4"/>
              <a:endCxn id="34" idx="0"/>
            </p:cNvCxnSpPr>
            <p:nvPr/>
          </p:nvCxnSpPr>
          <p:spPr>
            <a:xfrm>
              <a:off x="3231980" y="2444622"/>
              <a:ext cx="0" cy="5618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ál 30">
              <a:extLst>
                <a:ext uri="{FF2B5EF4-FFF2-40B4-BE49-F238E27FC236}">
                  <a16:creationId xmlns="" xmlns:a16="http://schemas.microsoft.com/office/drawing/2014/main" id="{3B253FF1-814D-4D8B-8F3A-E96906C932C7}"/>
                </a:ext>
              </a:extLst>
            </p:cNvPr>
            <p:cNvSpPr/>
            <p:nvPr/>
          </p:nvSpPr>
          <p:spPr>
            <a:xfrm>
              <a:off x="1322512" y="3510773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2" name="Ovál 31">
              <a:extLst>
                <a:ext uri="{FF2B5EF4-FFF2-40B4-BE49-F238E27FC236}">
                  <a16:creationId xmlns="" xmlns:a16="http://schemas.microsoft.com/office/drawing/2014/main" id="{2242E597-569E-4812-92AF-3DBF78FEF38A}"/>
                </a:ext>
              </a:extLst>
            </p:cNvPr>
            <p:cNvSpPr/>
            <p:nvPr/>
          </p:nvSpPr>
          <p:spPr>
            <a:xfrm>
              <a:off x="1735269" y="2903862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3" name="Ovál 32">
              <a:extLst>
                <a:ext uri="{FF2B5EF4-FFF2-40B4-BE49-F238E27FC236}">
                  <a16:creationId xmlns="" xmlns:a16="http://schemas.microsoft.com/office/drawing/2014/main" id="{5827CAA2-06F7-41C4-96E3-368E59A61789}"/>
                </a:ext>
              </a:extLst>
            </p:cNvPr>
            <p:cNvSpPr/>
            <p:nvPr/>
          </p:nvSpPr>
          <p:spPr>
            <a:xfrm>
              <a:off x="2114340" y="2800128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4" name="Ovál 33">
              <a:extLst>
                <a:ext uri="{FF2B5EF4-FFF2-40B4-BE49-F238E27FC236}">
                  <a16:creationId xmlns="" xmlns:a16="http://schemas.microsoft.com/office/drawing/2014/main" id="{6D99B89E-9B7A-4BA4-BC07-5C555C479F55}"/>
                </a:ext>
              </a:extLst>
            </p:cNvPr>
            <p:cNvSpPr/>
            <p:nvPr/>
          </p:nvSpPr>
          <p:spPr>
            <a:xfrm>
              <a:off x="3155780" y="3006474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36" name="Rovná spojovacia šípka 35">
              <a:extLst>
                <a:ext uri="{FF2B5EF4-FFF2-40B4-BE49-F238E27FC236}">
                  <a16:creationId xmlns="" xmlns:a16="http://schemas.microsoft.com/office/drawing/2014/main" id="{8AEDBA79-7ADE-4A4D-975B-6DBC394C2255}"/>
                </a:ext>
              </a:extLst>
            </p:cNvPr>
            <p:cNvCxnSpPr>
              <a:stCxn id="32" idx="3"/>
              <a:endCxn id="38" idx="0"/>
            </p:cNvCxnSpPr>
            <p:nvPr/>
          </p:nvCxnSpPr>
          <p:spPr>
            <a:xfrm flipH="1">
              <a:off x="1655747" y="3033944"/>
              <a:ext cx="101840" cy="1868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ovná spojovacia šípka 36">
              <a:extLst>
                <a:ext uri="{FF2B5EF4-FFF2-40B4-BE49-F238E27FC236}">
                  <a16:creationId xmlns="" xmlns:a16="http://schemas.microsoft.com/office/drawing/2014/main" id="{FBAAFC74-4FFB-444B-BE17-1901D75E22C0}"/>
                </a:ext>
              </a:extLst>
            </p:cNvPr>
            <p:cNvCxnSpPr>
              <a:stCxn id="32" idx="5"/>
              <a:endCxn id="39" idx="0"/>
            </p:cNvCxnSpPr>
            <p:nvPr/>
          </p:nvCxnSpPr>
          <p:spPr>
            <a:xfrm>
              <a:off x="1865351" y="3033944"/>
              <a:ext cx="0" cy="9171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ál 37">
              <a:extLst>
                <a:ext uri="{FF2B5EF4-FFF2-40B4-BE49-F238E27FC236}">
                  <a16:creationId xmlns="" xmlns:a16="http://schemas.microsoft.com/office/drawing/2014/main" id="{865CABA6-828D-4BA6-A06E-3E1E2832E33C}"/>
                </a:ext>
              </a:extLst>
            </p:cNvPr>
            <p:cNvSpPr/>
            <p:nvPr/>
          </p:nvSpPr>
          <p:spPr>
            <a:xfrm>
              <a:off x="1579547" y="3220808"/>
              <a:ext cx="152400" cy="1524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9" name="Ovál 38">
              <a:extLst>
                <a:ext uri="{FF2B5EF4-FFF2-40B4-BE49-F238E27FC236}">
                  <a16:creationId xmlns="" xmlns:a16="http://schemas.microsoft.com/office/drawing/2014/main" id="{0F898136-C179-46BB-8F43-801C83DAF84D}"/>
                </a:ext>
              </a:extLst>
            </p:cNvPr>
            <p:cNvSpPr/>
            <p:nvPr/>
          </p:nvSpPr>
          <p:spPr>
            <a:xfrm>
              <a:off x="1789151" y="3951103"/>
              <a:ext cx="152400" cy="1524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40" name="Rovná spojovacia šípka 39">
              <a:extLst>
                <a:ext uri="{FF2B5EF4-FFF2-40B4-BE49-F238E27FC236}">
                  <a16:creationId xmlns="" xmlns:a16="http://schemas.microsoft.com/office/drawing/2014/main" id="{C93C00EC-1251-4DB4-A38A-57B0233CFDD8}"/>
                </a:ext>
              </a:extLst>
            </p:cNvPr>
            <p:cNvCxnSpPr>
              <a:cxnSpLocks/>
              <a:stCxn id="19" idx="5"/>
              <a:endCxn id="43" idx="0"/>
            </p:cNvCxnSpPr>
            <p:nvPr/>
          </p:nvCxnSpPr>
          <p:spPr>
            <a:xfrm>
              <a:off x="2745352" y="2484689"/>
              <a:ext cx="142119" cy="8801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ovná spojovacia šípka 40">
              <a:extLst>
                <a:ext uri="{FF2B5EF4-FFF2-40B4-BE49-F238E27FC236}">
                  <a16:creationId xmlns="" xmlns:a16="http://schemas.microsoft.com/office/drawing/2014/main" id="{DE47172C-0388-4939-8549-FB54D3A34FF3}"/>
                </a:ext>
              </a:extLst>
            </p:cNvPr>
            <p:cNvCxnSpPr>
              <a:stCxn id="19" idx="3"/>
              <a:endCxn id="42" idx="0"/>
            </p:cNvCxnSpPr>
            <p:nvPr/>
          </p:nvCxnSpPr>
          <p:spPr>
            <a:xfrm flipH="1">
              <a:off x="2477350" y="2484689"/>
              <a:ext cx="160238" cy="5432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ál 41">
              <a:extLst>
                <a:ext uri="{FF2B5EF4-FFF2-40B4-BE49-F238E27FC236}">
                  <a16:creationId xmlns="" xmlns:a16="http://schemas.microsoft.com/office/drawing/2014/main" id="{B9434C76-6549-4B55-9288-B0402285474D}"/>
                </a:ext>
              </a:extLst>
            </p:cNvPr>
            <p:cNvSpPr/>
            <p:nvPr/>
          </p:nvSpPr>
          <p:spPr>
            <a:xfrm>
              <a:off x="2401150" y="3027891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3" name="Ovál 42">
              <a:extLst>
                <a:ext uri="{FF2B5EF4-FFF2-40B4-BE49-F238E27FC236}">
                  <a16:creationId xmlns="" xmlns:a16="http://schemas.microsoft.com/office/drawing/2014/main" id="{79BBDE5D-8CF4-433E-B3E7-A86C2C45B79F}"/>
                </a:ext>
              </a:extLst>
            </p:cNvPr>
            <p:cNvSpPr/>
            <p:nvPr/>
          </p:nvSpPr>
          <p:spPr>
            <a:xfrm>
              <a:off x="2811271" y="3364865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44" name="Rovná spojovacia šípka 43">
              <a:extLst>
                <a:ext uri="{FF2B5EF4-FFF2-40B4-BE49-F238E27FC236}">
                  <a16:creationId xmlns="" xmlns:a16="http://schemas.microsoft.com/office/drawing/2014/main" id="{9DEF5700-0329-4863-9027-B739DC13F6AE}"/>
                </a:ext>
              </a:extLst>
            </p:cNvPr>
            <p:cNvCxnSpPr>
              <a:cxnSpLocks/>
              <a:endCxn id="45" idx="7"/>
            </p:cNvCxnSpPr>
            <p:nvPr/>
          </p:nvCxnSpPr>
          <p:spPr>
            <a:xfrm flipH="1">
              <a:off x="1637650" y="1677364"/>
              <a:ext cx="513789" cy="2366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ál 44">
              <a:extLst>
                <a:ext uri="{FF2B5EF4-FFF2-40B4-BE49-F238E27FC236}">
                  <a16:creationId xmlns="" xmlns:a16="http://schemas.microsoft.com/office/drawing/2014/main" id="{E9A6842B-7984-4AF5-AA9B-20913A10386B}"/>
                </a:ext>
              </a:extLst>
            </p:cNvPr>
            <p:cNvSpPr/>
            <p:nvPr/>
          </p:nvSpPr>
          <p:spPr>
            <a:xfrm>
              <a:off x="1507569" y="1891646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46" name="Rovná spojovacia šípka 45">
              <a:extLst>
                <a:ext uri="{FF2B5EF4-FFF2-40B4-BE49-F238E27FC236}">
                  <a16:creationId xmlns="" xmlns:a16="http://schemas.microsoft.com/office/drawing/2014/main" id="{358B0BD2-6700-41A9-9286-B5A696A1119F}"/>
                </a:ext>
              </a:extLst>
            </p:cNvPr>
            <p:cNvCxnSpPr/>
            <p:nvPr/>
          </p:nvCxnSpPr>
          <p:spPr>
            <a:xfrm>
              <a:off x="877921" y="1588837"/>
              <a:ext cx="0" cy="24902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7" name="Objekt 46">
              <a:extLst>
                <a:ext uri="{FF2B5EF4-FFF2-40B4-BE49-F238E27FC236}">
                  <a16:creationId xmlns="" xmlns:a16="http://schemas.microsoft.com/office/drawing/2014/main" id="{E80AC8CC-E0A3-4467-AB0F-907FA08AA2B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3162354392"/>
                </p:ext>
              </p:extLst>
            </p:nvPr>
          </p:nvGraphicFramePr>
          <p:xfrm>
            <a:off x="576296" y="3543050"/>
            <a:ext cx="149225" cy="255587"/>
          </p:xfrm>
          <a:graphic>
            <a:graphicData uri="http://schemas.openxmlformats.org/presentationml/2006/ole">
              <p:oleObj spid="_x0000_s10446" name="Equation" r:id="rId3" imgW="88560" imgH="152280" progId="Equation.DSMT4">
                <p:embed/>
              </p:oleObj>
            </a:graphicData>
          </a:graphic>
        </p:graphicFrame>
        <p:graphicFrame>
          <p:nvGraphicFramePr>
            <p:cNvPr id="48" name="Objekt 47">
              <a:extLst>
                <a:ext uri="{FF2B5EF4-FFF2-40B4-BE49-F238E27FC236}">
                  <a16:creationId xmlns="" xmlns:a16="http://schemas.microsoft.com/office/drawing/2014/main" id="{4BD94B07-241B-4571-AE48-A038FA1DDA3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1223445451"/>
                </p:ext>
              </p:extLst>
            </p:nvPr>
          </p:nvGraphicFramePr>
          <p:xfrm>
            <a:off x="2097121" y="1265541"/>
            <a:ext cx="212725" cy="298450"/>
          </p:xfrm>
          <a:graphic>
            <a:graphicData uri="http://schemas.openxmlformats.org/presentationml/2006/ole">
              <p:oleObj spid="_x0000_s10447" name="Equation" r:id="rId4" imgW="126720" imgH="177480" progId="Equation.DSMT4">
                <p:embed/>
              </p:oleObj>
            </a:graphicData>
          </a:graphic>
        </p:graphicFrame>
        <p:cxnSp>
          <p:nvCxnSpPr>
            <p:cNvPr id="49" name="Rovná spojovacia šípka 48">
              <a:extLst>
                <a:ext uri="{FF2B5EF4-FFF2-40B4-BE49-F238E27FC236}">
                  <a16:creationId xmlns="" xmlns:a16="http://schemas.microsoft.com/office/drawing/2014/main" id="{A987D3A9-5BCA-410D-AFD4-F1D839A938DC}"/>
                </a:ext>
              </a:extLst>
            </p:cNvPr>
            <p:cNvCxnSpPr>
              <a:stCxn id="33" idx="4"/>
              <a:endCxn id="50" idx="0"/>
            </p:cNvCxnSpPr>
            <p:nvPr/>
          </p:nvCxnSpPr>
          <p:spPr>
            <a:xfrm>
              <a:off x="2190540" y="2952528"/>
              <a:ext cx="11133" cy="2423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ál 49">
              <a:extLst>
                <a:ext uri="{FF2B5EF4-FFF2-40B4-BE49-F238E27FC236}">
                  <a16:creationId xmlns="" xmlns:a16="http://schemas.microsoft.com/office/drawing/2014/main" id="{206056FB-A79E-4EBF-9C6E-B9B082284AB0}"/>
                </a:ext>
              </a:extLst>
            </p:cNvPr>
            <p:cNvSpPr/>
            <p:nvPr/>
          </p:nvSpPr>
          <p:spPr>
            <a:xfrm>
              <a:off x="2125473" y="3194871"/>
              <a:ext cx="152400" cy="1524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51" name="Rovná spojovacia šípka 50">
              <a:extLst>
                <a:ext uri="{FF2B5EF4-FFF2-40B4-BE49-F238E27FC236}">
                  <a16:creationId xmlns="" xmlns:a16="http://schemas.microsoft.com/office/drawing/2014/main" id="{7FAF2232-14C3-4148-A139-B7CBD78C0932}"/>
                </a:ext>
              </a:extLst>
            </p:cNvPr>
            <p:cNvCxnSpPr>
              <a:stCxn id="43" idx="4"/>
              <a:endCxn id="52" idx="0"/>
            </p:cNvCxnSpPr>
            <p:nvPr/>
          </p:nvCxnSpPr>
          <p:spPr>
            <a:xfrm>
              <a:off x="2887471" y="3517265"/>
              <a:ext cx="0" cy="2198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ál 51">
              <a:extLst>
                <a:ext uri="{FF2B5EF4-FFF2-40B4-BE49-F238E27FC236}">
                  <a16:creationId xmlns="" xmlns:a16="http://schemas.microsoft.com/office/drawing/2014/main" id="{49F739A3-B451-476E-8B67-13DF6C4DC99B}"/>
                </a:ext>
              </a:extLst>
            </p:cNvPr>
            <p:cNvSpPr/>
            <p:nvPr/>
          </p:nvSpPr>
          <p:spPr>
            <a:xfrm>
              <a:off x="2811271" y="3737114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53" name="Rovná spojovacia šípka 52">
              <a:extLst>
                <a:ext uri="{FF2B5EF4-FFF2-40B4-BE49-F238E27FC236}">
                  <a16:creationId xmlns="" xmlns:a16="http://schemas.microsoft.com/office/drawing/2014/main" id="{00C7B87B-87F6-425C-813F-1FF6ABBBADA3}"/>
                </a:ext>
              </a:extLst>
            </p:cNvPr>
            <p:cNvCxnSpPr>
              <a:stCxn id="52" idx="3"/>
              <a:endCxn id="54" idx="0"/>
            </p:cNvCxnSpPr>
            <p:nvPr/>
          </p:nvCxnSpPr>
          <p:spPr>
            <a:xfrm flipH="1">
              <a:off x="2699799" y="3867196"/>
              <a:ext cx="133790" cy="28523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ál 53">
              <a:extLst>
                <a:ext uri="{FF2B5EF4-FFF2-40B4-BE49-F238E27FC236}">
                  <a16:creationId xmlns="" xmlns:a16="http://schemas.microsoft.com/office/drawing/2014/main" id="{1D0D771E-9DC9-439B-8F4E-03DAFEDDB004}"/>
                </a:ext>
              </a:extLst>
            </p:cNvPr>
            <p:cNvSpPr/>
            <p:nvPr/>
          </p:nvSpPr>
          <p:spPr>
            <a:xfrm>
              <a:off x="2623599" y="4152433"/>
              <a:ext cx="152400" cy="1524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55" name="Rovná spojovacia šípka 54">
              <a:extLst>
                <a:ext uri="{FF2B5EF4-FFF2-40B4-BE49-F238E27FC236}">
                  <a16:creationId xmlns="" xmlns:a16="http://schemas.microsoft.com/office/drawing/2014/main" id="{ABF607D9-0092-43A1-A848-C14AB77DEAC8}"/>
                </a:ext>
              </a:extLst>
            </p:cNvPr>
            <p:cNvCxnSpPr>
              <a:stCxn id="52" idx="5"/>
              <a:endCxn id="56" idx="0"/>
            </p:cNvCxnSpPr>
            <p:nvPr/>
          </p:nvCxnSpPr>
          <p:spPr>
            <a:xfrm>
              <a:off x="2941353" y="3867196"/>
              <a:ext cx="145480" cy="28523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ál 55">
              <a:extLst>
                <a:ext uri="{FF2B5EF4-FFF2-40B4-BE49-F238E27FC236}">
                  <a16:creationId xmlns="" xmlns:a16="http://schemas.microsoft.com/office/drawing/2014/main" id="{09E912A1-1402-44D2-82E8-62F2546A8F9A}"/>
                </a:ext>
              </a:extLst>
            </p:cNvPr>
            <p:cNvSpPr/>
            <p:nvPr/>
          </p:nvSpPr>
          <p:spPr>
            <a:xfrm>
              <a:off x="3010633" y="4152433"/>
              <a:ext cx="152400" cy="1524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60" name="BlokTextu 59">
            <a:extLst>
              <a:ext uri="{FF2B5EF4-FFF2-40B4-BE49-F238E27FC236}">
                <a16:creationId xmlns="" xmlns:a16="http://schemas.microsoft.com/office/drawing/2014/main" id="{DC746675-824B-4A5D-A3D2-C47EC370FB83}"/>
              </a:ext>
            </a:extLst>
          </p:cNvPr>
          <p:cNvSpPr txBox="1"/>
          <p:nvPr/>
        </p:nvSpPr>
        <p:spPr>
          <a:xfrm>
            <a:off x="0" y="250661"/>
            <a:ext cx="12191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Some results in mathematical epidemiology</a:t>
            </a:r>
          </a:p>
        </p:txBody>
      </p:sp>
      <p:sp>
        <p:nvSpPr>
          <p:cNvPr id="61" name="Obdĺžnik 60">
            <a:extLst>
              <a:ext uri="{FF2B5EF4-FFF2-40B4-BE49-F238E27FC236}">
                <a16:creationId xmlns="" xmlns:a16="http://schemas.microsoft.com/office/drawing/2014/main" id="{E28D0890-940B-443A-9F75-7508A911E132}"/>
              </a:ext>
            </a:extLst>
          </p:cNvPr>
          <p:cNvSpPr/>
          <p:nvPr/>
        </p:nvSpPr>
        <p:spPr>
          <a:xfrm>
            <a:off x="4805533" y="1326726"/>
            <a:ext cx="65860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000" dirty="0"/>
              <a:t>Reproduction number </a:t>
            </a:r>
            <a:r>
              <a:rPr lang="en-US" altLang="sk-SK" sz="2000" i="1" dirty="0"/>
              <a:t>R</a:t>
            </a:r>
            <a:r>
              <a:rPr lang="en-US" altLang="sk-SK" sz="2000" dirty="0"/>
              <a:t> is the expected number of secondary cases produced by a typical infected individual during its entire period of infectiousness in a completely susceptible population.</a:t>
            </a:r>
          </a:p>
        </p:txBody>
      </p:sp>
      <p:graphicFrame>
        <p:nvGraphicFramePr>
          <p:cNvPr id="62" name="Objekt 61">
            <a:extLst>
              <a:ext uri="{FF2B5EF4-FFF2-40B4-BE49-F238E27FC236}">
                <a16:creationId xmlns="" xmlns:a16="http://schemas.microsoft.com/office/drawing/2014/main" id="{F175A392-E106-4481-8A0A-61D87F90E4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75574907"/>
              </p:ext>
            </p:extLst>
          </p:nvPr>
        </p:nvGraphicFramePr>
        <p:xfrm>
          <a:off x="4915230" y="4201337"/>
          <a:ext cx="3094563" cy="1677579"/>
        </p:xfrm>
        <a:graphic>
          <a:graphicData uri="http://schemas.openxmlformats.org/presentationml/2006/ole">
            <p:oleObj spid="_x0000_s10448" name="Equation" r:id="rId5" imgW="1816100" imgH="939800" progId="Equation.DSMT4">
              <p:embed/>
            </p:oleObj>
          </a:graphicData>
        </a:graphic>
      </p:graphicFrame>
      <p:sp>
        <p:nvSpPr>
          <p:cNvPr id="63" name="Obdĺžnik 62">
            <a:extLst>
              <a:ext uri="{FF2B5EF4-FFF2-40B4-BE49-F238E27FC236}">
                <a16:creationId xmlns="" xmlns:a16="http://schemas.microsoft.com/office/drawing/2014/main" id="{93ED98BE-7648-4DDE-B7C5-D647119D020F}"/>
              </a:ext>
            </a:extLst>
          </p:cNvPr>
          <p:cNvSpPr/>
          <p:nvPr/>
        </p:nvSpPr>
        <p:spPr>
          <a:xfrm>
            <a:off x="4805533" y="2927735"/>
            <a:ext cx="65088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000" dirty="0"/>
              <a:t>For exponential phase of epidemy the growing the number of infection from generation to generation can be modeled by powering of </a:t>
            </a:r>
            <a:r>
              <a:rPr lang="sk-SK" altLang="sk-SK" sz="2000" dirty="0"/>
              <a:t>„</a:t>
            </a:r>
            <a:r>
              <a:rPr lang="en-US" altLang="sk-SK" sz="2000" dirty="0"/>
              <a:t>Next Generation Matrix</a:t>
            </a:r>
            <a:r>
              <a:rPr lang="sk-SK" altLang="sk-SK" sz="2000" dirty="0"/>
              <a:t>“.</a:t>
            </a:r>
            <a:r>
              <a:rPr lang="en-US" altLang="sk-SK" sz="2000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5281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ĺžnik 25">
            <a:extLst>
              <a:ext uri="{FF2B5EF4-FFF2-40B4-BE49-F238E27FC236}">
                <a16:creationId xmlns="" xmlns:a16="http://schemas.microsoft.com/office/drawing/2014/main" id="{8B862932-FF0B-4127-BCEB-37780980C194}"/>
              </a:ext>
            </a:extLst>
          </p:cNvPr>
          <p:cNvSpPr/>
          <p:nvPr/>
        </p:nvSpPr>
        <p:spPr>
          <a:xfrm>
            <a:off x="4404749" y="2433812"/>
            <a:ext cx="7455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000" dirty="0"/>
              <a:t>For this type of models                     .  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="" xmlns:a16="http://schemas.microsoft.com/office/drawing/2014/main" id="{90AAF514-C65D-4FAF-841D-ACC994C5F92E}"/>
              </a:ext>
            </a:extLst>
          </p:cNvPr>
          <p:cNvSpPr/>
          <p:nvPr/>
        </p:nvSpPr>
        <p:spPr>
          <a:xfrm>
            <a:off x="4424295" y="3015673"/>
            <a:ext cx="6135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000" dirty="0"/>
              <a:t>If            </a:t>
            </a:r>
            <a:r>
              <a:rPr lang="sk-SK" altLang="sk-SK" sz="2000" dirty="0"/>
              <a:t> </a:t>
            </a:r>
            <a:r>
              <a:rPr lang="en-US" altLang="sk-SK" sz="2000" dirty="0"/>
              <a:t>outbreak occurs, </a:t>
            </a:r>
            <a:r>
              <a:rPr lang="en-US" sz="2000" dirty="0"/>
              <a:t>otherwise</a:t>
            </a:r>
            <a:r>
              <a:rPr lang="sk-SK" sz="2000" dirty="0"/>
              <a:t> </a:t>
            </a:r>
            <a:r>
              <a:rPr lang="en-US" altLang="sk-SK" sz="2000" dirty="0"/>
              <a:t>outbreak</a:t>
            </a:r>
            <a:r>
              <a:rPr lang="sk-SK" altLang="sk-SK" sz="2000" dirty="0"/>
              <a:t> </a:t>
            </a:r>
            <a:r>
              <a:rPr lang="en-US" altLang="sk-SK" sz="2000" dirty="0"/>
              <a:t>not</a:t>
            </a:r>
            <a:r>
              <a:rPr lang="sk-SK" altLang="sk-SK" sz="2000" dirty="0"/>
              <a:t> </a:t>
            </a:r>
            <a:r>
              <a:rPr lang="en-US" altLang="sk-SK" sz="2000" dirty="0"/>
              <a:t>occur</a:t>
            </a:r>
            <a:r>
              <a:rPr lang="sk-SK" altLang="sk-SK" sz="2000" dirty="0"/>
              <a:t>s</a:t>
            </a:r>
            <a:r>
              <a:rPr lang="en-US" altLang="sk-SK" sz="2000" dirty="0"/>
              <a:t>.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06F522D8-D108-42EF-8EA9-270A9B5FD535}"/>
              </a:ext>
            </a:extLst>
          </p:cNvPr>
          <p:cNvSpPr txBox="1"/>
          <p:nvPr/>
        </p:nvSpPr>
        <p:spPr>
          <a:xfrm>
            <a:off x="0" y="15964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3200" dirty="0"/>
              <a:t>Epidemic outbreak analysis by Next Generation Matrix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3200" dirty="0"/>
              <a:t>without explicit knowledge of its spectral radius 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="" xmlns:a16="http://schemas.microsoft.com/office/drawing/2014/main" id="{2FF69261-A3AB-4713-ABDD-93708530643D}"/>
              </a:ext>
            </a:extLst>
          </p:cNvPr>
          <p:cNvSpPr/>
          <p:nvPr/>
        </p:nvSpPr>
        <p:spPr>
          <a:xfrm>
            <a:off x="4393175" y="1579949"/>
            <a:ext cx="7592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000" dirty="0"/>
              <a:t>Limit behavior of powering of nonnegative irreducible matrix       is controlled by its spectral radius            .</a:t>
            </a:r>
          </a:p>
        </p:txBody>
      </p:sp>
      <p:graphicFrame>
        <p:nvGraphicFramePr>
          <p:cNvPr id="25" name="Objekt 24">
            <a:extLst>
              <a:ext uri="{FF2B5EF4-FFF2-40B4-BE49-F238E27FC236}">
                <a16:creationId xmlns="" xmlns:a16="http://schemas.microsoft.com/office/drawing/2014/main" id="{372C3576-431E-47B6-8AA7-6D57D83808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81851148"/>
              </p:ext>
            </p:extLst>
          </p:nvPr>
        </p:nvGraphicFramePr>
        <p:xfrm>
          <a:off x="6905342" y="2444392"/>
          <a:ext cx="1188943" cy="395210"/>
        </p:xfrm>
        <a:graphic>
          <a:graphicData uri="http://schemas.openxmlformats.org/presentationml/2006/ole">
            <p:oleObj spid="_x0000_s16673" name="Equation" r:id="rId3" imgW="622080" imgH="203040" progId="Equation.DSMT4">
              <p:embed/>
            </p:oleObj>
          </a:graphicData>
        </a:graphic>
      </p:graphicFrame>
      <p:sp>
        <p:nvSpPr>
          <p:cNvPr id="27" name="Obdĺžnik 26">
            <a:extLst>
              <a:ext uri="{FF2B5EF4-FFF2-40B4-BE49-F238E27FC236}">
                <a16:creationId xmlns="" xmlns:a16="http://schemas.microsoft.com/office/drawing/2014/main" id="{8F4D8FD4-EAB8-4D61-BD0F-5329D6BCB9D5}"/>
              </a:ext>
            </a:extLst>
          </p:cNvPr>
          <p:cNvSpPr/>
          <p:nvPr/>
        </p:nvSpPr>
        <p:spPr>
          <a:xfrm>
            <a:off x="4404748" y="3588001"/>
            <a:ext cx="74557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000" dirty="0"/>
              <a:t>Computation of spectral radius analytically can be very expansive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000" dirty="0"/>
              <a:t>but some effective algorithm for that is known.</a:t>
            </a:r>
          </a:p>
        </p:txBody>
      </p:sp>
      <p:sp>
        <p:nvSpPr>
          <p:cNvPr id="28" name="Obdĺžnik 27">
            <a:extLst>
              <a:ext uri="{FF2B5EF4-FFF2-40B4-BE49-F238E27FC236}">
                <a16:creationId xmlns="" xmlns:a16="http://schemas.microsoft.com/office/drawing/2014/main" id="{7279A4AA-159A-494E-AC4B-5FAA1F691314}"/>
              </a:ext>
            </a:extLst>
          </p:cNvPr>
          <p:cNvSpPr/>
          <p:nvPr/>
        </p:nvSpPr>
        <p:spPr>
          <a:xfrm>
            <a:off x="4401404" y="4431223"/>
            <a:ext cx="759280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000" b="1" dirty="0"/>
              <a:t>IDEA: Is comparison of spectral radius with predefined constant, less computational</a:t>
            </a:r>
            <a:r>
              <a:rPr lang="sk-SK" altLang="sk-SK" sz="2000" b="1" dirty="0"/>
              <a:t> </a:t>
            </a:r>
            <a:r>
              <a:rPr lang="en-US" altLang="sk-SK" sz="2000" b="1" dirty="0"/>
              <a:t>expensive than direct</a:t>
            </a:r>
            <a:r>
              <a:rPr lang="sk-SK" altLang="sk-SK" sz="2000" b="1" dirty="0"/>
              <a:t> </a:t>
            </a:r>
            <a:r>
              <a:rPr lang="en-US" altLang="sk-SK" sz="2000" b="1" dirty="0"/>
              <a:t>computation of spectral radius 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sk-SK" sz="1050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2000" b="1" dirty="0"/>
              <a:t>I</a:t>
            </a:r>
            <a:r>
              <a:rPr lang="en-US" altLang="sk-SK" sz="2000" b="1" dirty="0"/>
              <a:t>s it</a:t>
            </a:r>
            <a:r>
              <a:rPr lang="sk-SK" altLang="sk-SK" sz="2000" b="1" dirty="0"/>
              <a:t> </a:t>
            </a:r>
            <a:r>
              <a:rPr lang="en-US" altLang="sk-SK" sz="2000" b="1" dirty="0"/>
              <a:t>possible to derive some analytical method for that 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sk-SK" sz="1050" b="1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altLang="sk-SK" sz="2000" b="1" dirty="0"/>
              <a:t>W</a:t>
            </a:r>
            <a:r>
              <a:rPr lang="en-US" altLang="sk-SK" sz="2000" b="1" dirty="0"/>
              <a:t>hat is robust and effective algorithm for such comparison ?</a:t>
            </a:r>
          </a:p>
        </p:txBody>
      </p:sp>
      <p:graphicFrame>
        <p:nvGraphicFramePr>
          <p:cNvPr id="21" name="Objekt 20">
            <a:extLst>
              <a:ext uri="{FF2B5EF4-FFF2-40B4-BE49-F238E27FC236}">
                <a16:creationId xmlns="" xmlns:a16="http://schemas.microsoft.com/office/drawing/2014/main" id="{AA66B812-1B23-4863-A7C5-AC7FD54DC4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21718539"/>
              </p:ext>
            </p:extLst>
          </p:nvPr>
        </p:nvGraphicFramePr>
        <p:xfrm>
          <a:off x="4684335" y="3026760"/>
          <a:ext cx="687648" cy="325375"/>
        </p:xfrm>
        <a:graphic>
          <a:graphicData uri="http://schemas.openxmlformats.org/presentationml/2006/ole">
            <p:oleObj spid="_x0000_s16674" name="Equation" r:id="rId4" imgW="355320" imgH="164880" progId="Equation.DSMT4">
              <p:embed/>
            </p:oleObj>
          </a:graphicData>
        </a:graphic>
      </p:graphicFrame>
      <p:pic>
        <p:nvPicPr>
          <p:cNvPr id="22" name="Picture 137">
            <a:extLst>
              <a:ext uri="{FF2B5EF4-FFF2-40B4-BE49-F238E27FC236}">
                <a16:creationId xmlns="" xmlns:a16="http://schemas.microsoft.com/office/drawing/2014/main" id="{B746DCA7-5A87-4C7D-BB16-D72A15B6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4" y="1665100"/>
            <a:ext cx="37242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ál 22">
            <a:extLst>
              <a:ext uri="{FF2B5EF4-FFF2-40B4-BE49-F238E27FC236}">
                <a16:creationId xmlns="" xmlns:a16="http://schemas.microsoft.com/office/drawing/2014/main" id="{FD3C13B5-7109-48B3-A04B-B3EF4350EBE4}"/>
              </a:ext>
            </a:extLst>
          </p:cNvPr>
          <p:cNvSpPr/>
          <p:nvPr/>
        </p:nvSpPr>
        <p:spPr>
          <a:xfrm>
            <a:off x="3447993" y="3285947"/>
            <a:ext cx="228600" cy="20972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Obdĺžnik 28">
            <a:extLst>
              <a:ext uri="{FF2B5EF4-FFF2-40B4-BE49-F238E27FC236}">
                <a16:creationId xmlns="" xmlns:a16="http://schemas.microsoft.com/office/drawing/2014/main" id="{BF637F15-F451-4A40-9D29-13FEC448C8B1}"/>
              </a:ext>
            </a:extLst>
          </p:cNvPr>
          <p:cNvSpPr/>
          <p:nvPr/>
        </p:nvSpPr>
        <p:spPr>
          <a:xfrm>
            <a:off x="3277805" y="4636900"/>
            <a:ext cx="649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err="1"/>
              <a:t>Real</a:t>
            </a:r>
            <a:r>
              <a:rPr lang="sk-SK" b="1" dirty="0"/>
              <a:t> </a:t>
            </a:r>
          </a:p>
        </p:txBody>
      </p:sp>
      <p:sp>
        <p:nvSpPr>
          <p:cNvPr id="30" name="Obdĺžnik 29">
            <a:extLst>
              <a:ext uri="{FF2B5EF4-FFF2-40B4-BE49-F238E27FC236}">
                <a16:creationId xmlns="" xmlns:a16="http://schemas.microsoft.com/office/drawing/2014/main" id="{160F888D-5792-4D56-8EEA-9716F70706C0}"/>
              </a:ext>
            </a:extLst>
          </p:cNvPr>
          <p:cNvSpPr/>
          <p:nvPr/>
        </p:nvSpPr>
        <p:spPr>
          <a:xfrm rot="16200000">
            <a:off x="412252" y="1960202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err="1"/>
              <a:t>Imag</a:t>
            </a:r>
            <a:r>
              <a:rPr lang="sk-SK" b="1" dirty="0"/>
              <a:t>.</a:t>
            </a:r>
          </a:p>
        </p:txBody>
      </p:sp>
      <p:graphicFrame>
        <p:nvGraphicFramePr>
          <p:cNvPr id="32" name="Objekt 31">
            <a:extLst>
              <a:ext uri="{FF2B5EF4-FFF2-40B4-BE49-F238E27FC236}">
                <a16:creationId xmlns="" xmlns:a16="http://schemas.microsoft.com/office/drawing/2014/main" id="{4094C549-7AAA-4FAA-A41F-2CAB5B8351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17237904"/>
              </p:ext>
            </p:extLst>
          </p:nvPr>
        </p:nvGraphicFramePr>
        <p:xfrm>
          <a:off x="1620513" y="1893700"/>
          <a:ext cx="300037" cy="382588"/>
        </p:xfrm>
        <a:graphic>
          <a:graphicData uri="http://schemas.openxmlformats.org/presentationml/2006/ole">
            <p:oleObj spid="_x0000_s16675" name="Equation" r:id="rId6" imgW="177480" imgH="228600" progId="Equation.DSMT4">
              <p:embed/>
            </p:oleObj>
          </a:graphicData>
        </a:graphic>
      </p:graphicFrame>
      <p:graphicFrame>
        <p:nvGraphicFramePr>
          <p:cNvPr id="33" name="Objekt 32">
            <a:extLst>
              <a:ext uri="{FF2B5EF4-FFF2-40B4-BE49-F238E27FC236}">
                <a16:creationId xmlns="" xmlns:a16="http://schemas.microsoft.com/office/drawing/2014/main" id="{A4D038F2-F199-4C4F-9D47-064C28AD56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90385504"/>
              </p:ext>
            </p:extLst>
          </p:nvPr>
        </p:nvGraphicFramePr>
        <p:xfrm>
          <a:off x="1693538" y="4482913"/>
          <a:ext cx="277812" cy="382587"/>
        </p:xfrm>
        <a:graphic>
          <a:graphicData uri="http://schemas.openxmlformats.org/presentationml/2006/ole">
            <p:oleObj spid="_x0000_s16676" name="Equation" r:id="rId7" imgW="164880" imgH="228600" progId="Equation.DSMT4">
              <p:embed/>
            </p:oleObj>
          </a:graphicData>
        </a:graphic>
      </p:graphicFrame>
      <p:graphicFrame>
        <p:nvGraphicFramePr>
          <p:cNvPr id="34" name="Objekt 33">
            <a:extLst>
              <a:ext uri="{FF2B5EF4-FFF2-40B4-BE49-F238E27FC236}">
                <a16:creationId xmlns="" xmlns:a16="http://schemas.microsoft.com/office/drawing/2014/main" id="{D5A3D6B7-69A6-4457-BD47-B4496C2580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35301121"/>
              </p:ext>
            </p:extLst>
          </p:nvPr>
        </p:nvGraphicFramePr>
        <p:xfrm>
          <a:off x="1506213" y="3035113"/>
          <a:ext cx="298450" cy="382587"/>
        </p:xfrm>
        <a:graphic>
          <a:graphicData uri="http://schemas.openxmlformats.org/presentationml/2006/ole">
            <p:oleObj spid="_x0000_s16677" name="Equation" r:id="rId8" imgW="177480" imgH="228600" progId="Equation.DSMT4">
              <p:embed/>
            </p:oleObj>
          </a:graphicData>
        </a:graphic>
      </p:graphicFrame>
      <p:graphicFrame>
        <p:nvGraphicFramePr>
          <p:cNvPr id="31" name="Objekt 30">
            <a:extLst>
              <a:ext uri="{FF2B5EF4-FFF2-40B4-BE49-F238E27FC236}">
                <a16:creationId xmlns="" xmlns:a16="http://schemas.microsoft.com/office/drawing/2014/main" id="{8106FB64-AD24-4BD0-989B-EBC88EABD0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36032975"/>
              </p:ext>
            </p:extLst>
          </p:nvPr>
        </p:nvGraphicFramePr>
        <p:xfrm>
          <a:off x="3123108" y="2880534"/>
          <a:ext cx="728663" cy="382587"/>
        </p:xfrm>
        <a:graphic>
          <a:graphicData uri="http://schemas.openxmlformats.org/presentationml/2006/ole">
            <p:oleObj spid="_x0000_s16678" name="Equation" r:id="rId9" imgW="431640" imgH="228600" progId="Equation.DSMT4">
              <p:embed/>
            </p:oleObj>
          </a:graphicData>
        </a:graphic>
      </p:graphicFrame>
      <p:graphicFrame>
        <p:nvGraphicFramePr>
          <p:cNvPr id="24" name="Objekt 23">
            <a:extLst>
              <a:ext uri="{FF2B5EF4-FFF2-40B4-BE49-F238E27FC236}">
                <a16:creationId xmlns="" xmlns:a16="http://schemas.microsoft.com/office/drawing/2014/main" id="{4E6AE082-15AC-4D82-8EA5-F9DEAD4452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58155466"/>
              </p:ext>
            </p:extLst>
          </p:nvPr>
        </p:nvGraphicFramePr>
        <p:xfrm>
          <a:off x="7712334" y="1907873"/>
          <a:ext cx="703262" cy="395287"/>
        </p:xfrm>
        <a:graphic>
          <a:graphicData uri="http://schemas.openxmlformats.org/presentationml/2006/ole">
            <p:oleObj spid="_x0000_s16679" name="Equation" r:id="rId10" imgW="368280" imgH="203040" progId="Equation.DSMT4">
              <p:embed/>
            </p:oleObj>
          </a:graphicData>
        </a:graphic>
      </p:graphicFrame>
      <p:graphicFrame>
        <p:nvGraphicFramePr>
          <p:cNvPr id="35" name="Objekt 34">
            <a:extLst>
              <a:ext uri="{FF2B5EF4-FFF2-40B4-BE49-F238E27FC236}">
                <a16:creationId xmlns="" xmlns:a16="http://schemas.microsoft.com/office/drawing/2014/main" id="{F9225460-3661-43EF-BF32-3DAE86BFA2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44614433"/>
              </p:ext>
            </p:extLst>
          </p:nvPr>
        </p:nvGraphicFramePr>
        <p:xfrm>
          <a:off x="10794118" y="1596068"/>
          <a:ext cx="315912" cy="346075"/>
        </p:xfrm>
        <a:graphic>
          <a:graphicData uri="http://schemas.openxmlformats.org/presentationml/2006/ole">
            <p:oleObj spid="_x0000_s16680" name="Equation" r:id="rId11" imgW="164880" imgH="177480" progId="Equation.DSMT4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31930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="" xmlns:a16="http://schemas.microsoft.com/office/drawing/2014/main" id="{2590902A-192B-4A1F-890C-4C2B6B98B49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158740" y="2320542"/>
          <a:ext cx="6887262" cy="2864988"/>
        </p:xfrm>
        <a:graphic>
          <a:graphicData uri="http://schemas.openxmlformats.org/presentationml/2006/ole">
            <p:oleObj spid="_x0000_s18537" name="Equation" r:id="rId3" imgW="4647960" imgH="1930320" progId="Equation.DSMT4">
              <p:embed/>
            </p:oleObj>
          </a:graphicData>
        </a:graphic>
      </p:graphicFrame>
      <p:sp>
        <p:nvSpPr>
          <p:cNvPr id="12" name="BlokTextu 11">
            <a:extLst>
              <a:ext uri="{FF2B5EF4-FFF2-40B4-BE49-F238E27FC236}">
                <a16:creationId xmlns="" xmlns:a16="http://schemas.microsoft.com/office/drawing/2014/main" id="{EB9F07B0-91B1-4855-90AC-A8EA6D5774B3}"/>
              </a:ext>
            </a:extLst>
          </p:cNvPr>
          <p:cNvSpPr txBox="1"/>
          <p:nvPr/>
        </p:nvSpPr>
        <p:spPr>
          <a:xfrm>
            <a:off x="567688" y="5708328"/>
            <a:ext cx="10725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400" dirty="0"/>
              <a:t>It opens way to radical free, power free and division free method for comparison of spectral radii of two 3x3 irreducible matrix.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06F522D8-D108-42EF-8EA9-270A9B5FD535}"/>
              </a:ext>
            </a:extLst>
          </p:cNvPr>
          <p:cNvSpPr txBox="1"/>
          <p:nvPr/>
        </p:nvSpPr>
        <p:spPr>
          <a:xfrm>
            <a:off x="1013460" y="159641"/>
            <a:ext cx="10257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400" dirty="0"/>
              <a:t>Method for comparison of spectral radius of </a:t>
            </a:r>
            <a:r>
              <a:rPr lang="en-US" altLang="sk-SK" sz="2400" dirty="0" err="1"/>
              <a:t>nonegative</a:t>
            </a:r>
            <a:r>
              <a:rPr lang="en-US" altLang="sk-SK" sz="2400" dirty="0"/>
              <a:t> irreducible matrix with</a:t>
            </a:r>
          </a:p>
        </p:txBody>
      </p:sp>
      <p:graphicFrame>
        <p:nvGraphicFramePr>
          <p:cNvPr id="14" name="Objekt 13">
            <a:extLst>
              <a:ext uri="{FF2B5EF4-FFF2-40B4-BE49-F238E27FC236}">
                <a16:creationId xmlns="" xmlns:a16="http://schemas.microsoft.com/office/drawing/2014/main" id="{200FD2E5-59F3-4B16-B642-557D93DA9A5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933961" y="226781"/>
          <a:ext cx="211387" cy="327383"/>
        </p:xfrm>
        <a:graphic>
          <a:graphicData uri="http://schemas.openxmlformats.org/presentationml/2006/ole">
            <p:oleObj spid="_x0000_s18538" name="Equation" r:id="rId4" imgW="126720" imgH="177480" progId="Equation.DSMT4">
              <p:embed/>
            </p:oleObj>
          </a:graphicData>
        </a:graphic>
      </p:graphicFrame>
      <p:sp>
        <p:nvSpPr>
          <p:cNvPr id="7" name="Obdĺžnik 6">
            <a:extLst>
              <a:ext uri="{FF2B5EF4-FFF2-40B4-BE49-F238E27FC236}">
                <a16:creationId xmlns="" xmlns:a16="http://schemas.microsoft.com/office/drawing/2014/main" id="{2FF69261-A3AB-4713-ABDD-93708530643D}"/>
              </a:ext>
            </a:extLst>
          </p:cNvPr>
          <p:cNvSpPr/>
          <p:nvPr/>
        </p:nvSpPr>
        <p:spPr>
          <a:xfrm>
            <a:off x="5167190" y="833189"/>
            <a:ext cx="6640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b="1" dirty="0"/>
              <a:t>Approach based on characteristic polynomial of nonnegative irreducible matrix   </a:t>
            </a:r>
          </a:p>
        </p:txBody>
      </p:sp>
      <p:graphicFrame>
        <p:nvGraphicFramePr>
          <p:cNvPr id="9" name="Objekt 8">
            <a:extLst>
              <a:ext uri="{FF2B5EF4-FFF2-40B4-BE49-F238E27FC236}">
                <a16:creationId xmlns="" xmlns:a16="http://schemas.microsoft.com/office/drawing/2014/main" id="{5AC3856A-3F02-48DE-9B0E-6CDE7488E26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62794" y="1588688"/>
          <a:ext cx="2575771" cy="348802"/>
        </p:xfrm>
        <a:graphic>
          <a:graphicData uri="http://schemas.openxmlformats.org/presentationml/2006/ole">
            <p:oleObj spid="_x0000_s18539" name="Equation" r:id="rId5" imgW="1828800" imgH="241300" progId="Equation.DSMT4">
              <p:embed/>
            </p:oleObj>
          </a:graphicData>
        </a:graphic>
      </p:graphicFrame>
      <p:sp>
        <p:nvSpPr>
          <p:cNvPr id="18" name="Obdĺžnik 17">
            <a:extLst>
              <a:ext uri="{FF2B5EF4-FFF2-40B4-BE49-F238E27FC236}">
                <a16:creationId xmlns="" xmlns:a16="http://schemas.microsoft.com/office/drawing/2014/main" id="{B5FABDCC-AD58-44B9-AE24-AFE007AB5EEF}"/>
              </a:ext>
            </a:extLst>
          </p:cNvPr>
          <p:cNvSpPr/>
          <p:nvPr/>
        </p:nvSpPr>
        <p:spPr>
          <a:xfrm>
            <a:off x="587892" y="924979"/>
            <a:ext cx="1606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b="1" dirty="0"/>
              <a:t>Algorithm</a:t>
            </a:r>
          </a:p>
        </p:txBody>
      </p:sp>
      <p:graphicFrame>
        <p:nvGraphicFramePr>
          <p:cNvPr id="11" name="Objekt 10">
            <a:extLst>
              <a:ext uri="{FF2B5EF4-FFF2-40B4-BE49-F238E27FC236}">
                <a16:creationId xmlns="" xmlns:a16="http://schemas.microsoft.com/office/drawing/2014/main" id="{4CB0A815-212F-46C4-8449-5006DB4065C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897938" y="4691063"/>
          <a:ext cx="2128837" cy="568325"/>
        </p:xfrm>
        <a:graphic>
          <a:graphicData uri="http://schemas.openxmlformats.org/presentationml/2006/ole">
            <p:oleObj spid="_x0000_s18540" name="Equation" r:id="rId6" imgW="774360" imgH="203040" progId="Equation.DSMT4">
              <p:embed/>
            </p:oleObj>
          </a:graphicData>
        </a:graphic>
      </p:graphicFrame>
      <p:graphicFrame>
        <p:nvGraphicFramePr>
          <p:cNvPr id="21" name="Objekt 20">
            <a:extLst>
              <a:ext uri="{FF2B5EF4-FFF2-40B4-BE49-F238E27FC236}">
                <a16:creationId xmlns="" xmlns:a16="http://schemas.microsoft.com/office/drawing/2014/main" id="{3FA3B44F-5F21-4FB5-BC97-5413C671A24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991350" y="1162050"/>
          <a:ext cx="246063" cy="269875"/>
        </p:xfrm>
        <a:graphic>
          <a:graphicData uri="http://schemas.openxmlformats.org/presentationml/2006/ole">
            <p:oleObj spid="_x0000_s18541" name="Equation" r:id="rId7" imgW="164880" imgH="177480" progId="Equation.DSMT4">
              <p:embed/>
            </p:oleObj>
          </a:graphicData>
        </a:graphic>
      </p:graphicFrame>
      <p:sp>
        <p:nvSpPr>
          <p:cNvPr id="16" name="Rectangle 13">
            <a:extLst>
              <a:ext uri="{FF2B5EF4-FFF2-40B4-BE49-F238E27FC236}">
                <a16:creationId xmlns="" xmlns:a16="http://schemas.microsoft.com/office/drawing/2014/main" id="{840591B4-4A82-4F69-B43A-77676F939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" y="26790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17" name="Objekt 16">
            <a:extLst>
              <a:ext uri="{FF2B5EF4-FFF2-40B4-BE49-F238E27FC236}">
                <a16:creationId xmlns="" xmlns:a16="http://schemas.microsoft.com/office/drawing/2014/main" id="{29B44DA3-B2A0-4771-8B1E-ADC11AFC4B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01671619"/>
              </p:ext>
            </p:extLst>
          </p:nvPr>
        </p:nvGraphicFramePr>
        <p:xfrm>
          <a:off x="637414" y="1607776"/>
          <a:ext cx="3886200" cy="2868613"/>
        </p:xfrm>
        <a:graphic>
          <a:graphicData uri="http://schemas.openxmlformats.org/presentationml/2006/ole">
            <p:oleObj spid="_x0000_s18542" name="Equation" r:id="rId8" imgW="2869920" imgH="2120760" progId="Equation.DSMT4">
              <p:embed/>
            </p:oleObj>
          </a:graphicData>
        </a:graphic>
      </p:graphicFrame>
      <p:cxnSp>
        <p:nvCxnSpPr>
          <p:cNvPr id="20" name="Rovná spojnica 19">
            <a:extLst>
              <a:ext uri="{FF2B5EF4-FFF2-40B4-BE49-F238E27FC236}">
                <a16:creationId xmlns="" xmlns:a16="http://schemas.microsoft.com/office/drawing/2014/main" id="{3429D750-7858-4952-8B9F-17C74486A9F9}"/>
              </a:ext>
            </a:extLst>
          </p:cNvPr>
          <p:cNvCxnSpPr>
            <a:cxnSpLocks/>
          </p:cNvCxnSpPr>
          <p:nvPr/>
        </p:nvCxnSpPr>
        <p:spPr>
          <a:xfrm>
            <a:off x="5037586" y="777240"/>
            <a:ext cx="0" cy="487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816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ĺžnik 30">
            <a:extLst>
              <a:ext uri="{FF2B5EF4-FFF2-40B4-BE49-F238E27FC236}">
                <a16:creationId xmlns="" xmlns:a16="http://schemas.microsoft.com/office/drawing/2014/main" id="{757E362E-BF82-414B-B9DC-6913C22C596F}"/>
              </a:ext>
            </a:extLst>
          </p:cNvPr>
          <p:cNvSpPr/>
          <p:nvPr/>
        </p:nvSpPr>
        <p:spPr>
          <a:xfrm>
            <a:off x="7274024" y="3086101"/>
            <a:ext cx="4416208" cy="2644140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sz="2000"/>
          </a:p>
        </p:txBody>
      </p:sp>
      <p:sp>
        <p:nvSpPr>
          <p:cNvPr id="39" name="BlokTextu 38">
            <a:extLst>
              <a:ext uri="{FF2B5EF4-FFF2-40B4-BE49-F238E27FC236}">
                <a16:creationId xmlns="" xmlns:a16="http://schemas.microsoft.com/office/drawing/2014/main" id="{2BED257E-E082-49B9-B78B-DDAFE998424F}"/>
              </a:ext>
            </a:extLst>
          </p:cNvPr>
          <p:cNvSpPr txBox="1"/>
          <p:nvPr/>
        </p:nvSpPr>
        <p:spPr>
          <a:xfrm>
            <a:off x="0" y="104745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3200" dirty="0"/>
              <a:t>A simple matrix model of epidemic outbreak involving the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3200" dirty="0"/>
              <a:t>vaccination of two age groups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486A02DD-0FF2-4EFE-BB56-E4D540998A2A}"/>
              </a:ext>
            </a:extLst>
          </p:cNvPr>
          <p:cNvSpPr/>
          <p:nvPr/>
        </p:nvSpPr>
        <p:spPr>
          <a:xfrm>
            <a:off x="357692" y="1381987"/>
            <a:ext cx="5023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000" dirty="0"/>
              <a:t>Model of an</a:t>
            </a:r>
            <a:r>
              <a:rPr lang="sk-SK" altLang="sk-SK" sz="2000" dirty="0"/>
              <a:t> </a:t>
            </a:r>
            <a:r>
              <a:rPr lang="en-US" altLang="sk-SK" sz="2000" dirty="0"/>
              <a:t>exponential phase of epidemy</a:t>
            </a:r>
            <a:r>
              <a:rPr lang="sk-SK" altLang="sk-SK" sz="2000" dirty="0"/>
              <a:t>.</a:t>
            </a:r>
            <a:endParaRPr lang="en-US" altLang="sk-SK" sz="2000" dirty="0"/>
          </a:p>
        </p:txBody>
      </p:sp>
      <p:sp>
        <p:nvSpPr>
          <p:cNvPr id="3" name="Obdĺžnik 2">
            <a:extLst>
              <a:ext uri="{FF2B5EF4-FFF2-40B4-BE49-F238E27FC236}">
                <a16:creationId xmlns="" xmlns:a16="http://schemas.microsoft.com/office/drawing/2014/main" id="{64E5D91E-08A2-45C2-8212-53A09B2FBB33}"/>
              </a:ext>
            </a:extLst>
          </p:cNvPr>
          <p:cNvSpPr/>
          <p:nvPr/>
        </p:nvSpPr>
        <p:spPr>
          <a:xfrm>
            <a:off x="341074" y="3507116"/>
            <a:ext cx="4188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sk-SK" sz="2000" dirty="0"/>
              <a:t>Each age group is partially vaccinated. </a:t>
            </a:r>
            <a:endParaRPr lang="sk-SK" sz="2000" dirty="0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8B1FFC15-9092-40BA-9A9B-190BE0602082}"/>
              </a:ext>
            </a:extLst>
          </p:cNvPr>
          <p:cNvSpPr/>
          <p:nvPr/>
        </p:nvSpPr>
        <p:spPr>
          <a:xfrm>
            <a:off x="341074" y="1858531"/>
            <a:ext cx="4495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sk-SK" sz="2000" dirty="0"/>
              <a:t>Two age groups with different properties</a:t>
            </a:r>
            <a:r>
              <a:rPr lang="sk-SK" altLang="sk-SK" sz="2000" dirty="0"/>
              <a:t>.</a:t>
            </a:r>
            <a:endParaRPr lang="sk-SK" sz="2000" dirty="0"/>
          </a:p>
        </p:txBody>
      </p:sp>
      <p:sp>
        <p:nvSpPr>
          <p:cNvPr id="7" name="Obdĺžnik 6">
            <a:extLst>
              <a:ext uri="{FF2B5EF4-FFF2-40B4-BE49-F238E27FC236}">
                <a16:creationId xmlns="" xmlns:a16="http://schemas.microsoft.com/office/drawing/2014/main" id="{E62A28B2-BF8D-47C2-9847-E59CB9199B90}"/>
              </a:ext>
            </a:extLst>
          </p:cNvPr>
          <p:cNvSpPr/>
          <p:nvPr/>
        </p:nvSpPr>
        <p:spPr>
          <a:xfrm>
            <a:off x="356442" y="4045196"/>
            <a:ext cx="6481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If limited number of vaccine are available,</a:t>
            </a:r>
          </a:p>
          <a:p>
            <a:r>
              <a:rPr lang="en-US" sz="2000" dirty="0"/>
              <a:t>what is optimal distribution of vaccine among age groups ?   </a:t>
            </a:r>
            <a:endParaRPr lang="sk-SK" sz="2000" dirty="0"/>
          </a:p>
        </p:txBody>
      </p:sp>
      <p:sp>
        <p:nvSpPr>
          <p:cNvPr id="9" name="Obdĺžnik 8">
            <a:extLst>
              <a:ext uri="{FF2B5EF4-FFF2-40B4-BE49-F238E27FC236}">
                <a16:creationId xmlns="" xmlns:a16="http://schemas.microsoft.com/office/drawing/2014/main" id="{99400A52-9CB0-44A3-895A-629BC4A9FDC7}"/>
              </a:ext>
            </a:extLst>
          </p:cNvPr>
          <p:cNvSpPr/>
          <p:nvPr/>
        </p:nvSpPr>
        <p:spPr>
          <a:xfrm>
            <a:off x="357693" y="2397985"/>
            <a:ext cx="51440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sk-SK" sz="2000" dirty="0"/>
              <a:t>For each age group the vaccine is parametrized by </a:t>
            </a:r>
            <a:r>
              <a:rPr lang="en-US" sz="2000" dirty="0"/>
              <a:t>protection against infection, spreading and hospitalization</a:t>
            </a:r>
            <a:r>
              <a:rPr lang="sk-SK" sz="2000" dirty="0"/>
              <a:t>.</a:t>
            </a:r>
            <a:r>
              <a:rPr lang="en-US" sz="2000" dirty="0"/>
              <a:t> 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="" xmlns:a16="http://schemas.microsoft.com/office/drawing/2014/main" id="{D95DB279-6FC6-418B-880E-D1BB52DE721C}"/>
              </a:ext>
            </a:extLst>
          </p:cNvPr>
          <p:cNvSpPr/>
          <p:nvPr/>
        </p:nvSpPr>
        <p:spPr>
          <a:xfrm>
            <a:off x="380744" y="4876528"/>
            <a:ext cx="5966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Proposed model is complex enough to grasp nontrivial behavior and simple enough for analytical insight.  </a:t>
            </a:r>
            <a:endParaRPr lang="sk-SK" sz="2000" dirty="0"/>
          </a:p>
        </p:txBody>
      </p:sp>
      <p:graphicFrame>
        <p:nvGraphicFramePr>
          <p:cNvPr id="14" name="Objekt 13">
            <a:extLst>
              <a:ext uri="{FF2B5EF4-FFF2-40B4-BE49-F238E27FC236}">
                <a16:creationId xmlns="" xmlns:a16="http://schemas.microsoft.com/office/drawing/2014/main" id="{9E6C5CC0-6FB0-4F94-B2DB-9545293DC6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53590792"/>
              </p:ext>
            </p:extLst>
          </p:nvPr>
        </p:nvGraphicFramePr>
        <p:xfrm>
          <a:off x="5657473" y="1433513"/>
          <a:ext cx="6259512" cy="1290637"/>
        </p:xfrm>
        <a:graphic>
          <a:graphicData uri="http://schemas.openxmlformats.org/presentationml/2006/ole">
            <p:oleObj spid="_x0000_s7537" name="Equation" r:id="rId3" imgW="4533840" imgH="939600" progId="Equation.DSMT4">
              <p:embed/>
            </p:oleObj>
          </a:graphicData>
        </a:graphic>
      </p:graphicFrame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64420324-B4B2-4D97-BF95-6248D6B19A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58743799"/>
              </p:ext>
            </p:extLst>
          </p:nvPr>
        </p:nvGraphicFramePr>
        <p:xfrm>
          <a:off x="7413750" y="3152775"/>
          <a:ext cx="3694113" cy="369888"/>
        </p:xfrm>
        <a:graphic>
          <a:graphicData uri="http://schemas.openxmlformats.org/presentationml/2006/ole">
            <p:oleObj spid="_x0000_s7538" name="Equation" r:id="rId4" imgW="2844720" imgH="279360" progId="Equation.DSMT4">
              <p:embed/>
            </p:oleObj>
          </a:graphicData>
        </a:graphic>
      </p:graphicFrame>
      <p:graphicFrame>
        <p:nvGraphicFramePr>
          <p:cNvPr id="20" name="Objekt 19">
            <a:extLst>
              <a:ext uri="{FF2B5EF4-FFF2-40B4-BE49-F238E27FC236}">
                <a16:creationId xmlns="" xmlns:a16="http://schemas.microsoft.com/office/drawing/2014/main" id="{6F8E3E45-35FA-4DB0-B533-9ECEDCDABA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08894965"/>
              </p:ext>
            </p:extLst>
          </p:nvPr>
        </p:nvGraphicFramePr>
        <p:xfrm>
          <a:off x="7407792" y="3560701"/>
          <a:ext cx="3854831" cy="519895"/>
        </p:xfrm>
        <a:graphic>
          <a:graphicData uri="http://schemas.openxmlformats.org/presentationml/2006/ole">
            <p:oleObj spid="_x0000_s7539" name="Equation" r:id="rId5" imgW="2895600" imgH="393700" progId="Equation.DSMT4">
              <p:embed/>
            </p:oleObj>
          </a:graphicData>
        </a:graphic>
      </p:graphicFrame>
      <p:graphicFrame>
        <p:nvGraphicFramePr>
          <p:cNvPr id="24" name="Objekt 23">
            <a:extLst>
              <a:ext uri="{FF2B5EF4-FFF2-40B4-BE49-F238E27FC236}">
                <a16:creationId xmlns="" xmlns:a16="http://schemas.microsoft.com/office/drawing/2014/main" id="{F2818267-6192-49B1-BEF4-0B2BDD174C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38276232"/>
              </p:ext>
            </p:extLst>
          </p:nvPr>
        </p:nvGraphicFramePr>
        <p:xfrm>
          <a:off x="7407792" y="4114955"/>
          <a:ext cx="1969029" cy="584357"/>
        </p:xfrm>
        <a:graphic>
          <a:graphicData uri="http://schemas.openxmlformats.org/presentationml/2006/ole">
            <p:oleObj spid="_x0000_s7540" name="Equation" r:id="rId6" imgW="1473200" imgH="431800" progId="Equation.DSMT4">
              <p:embed/>
            </p:oleObj>
          </a:graphicData>
        </a:graphic>
      </p:graphicFrame>
      <p:graphicFrame>
        <p:nvGraphicFramePr>
          <p:cNvPr id="26" name="Objekt 25">
            <a:extLst>
              <a:ext uri="{FF2B5EF4-FFF2-40B4-BE49-F238E27FC236}">
                <a16:creationId xmlns="" xmlns:a16="http://schemas.microsoft.com/office/drawing/2014/main" id="{0334F9E3-3E89-4EB2-8553-CBA301569E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62399013"/>
              </p:ext>
            </p:extLst>
          </p:nvPr>
        </p:nvGraphicFramePr>
        <p:xfrm>
          <a:off x="7446419" y="4708137"/>
          <a:ext cx="4018628" cy="390525"/>
        </p:xfrm>
        <a:graphic>
          <a:graphicData uri="http://schemas.openxmlformats.org/presentationml/2006/ole">
            <p:oleObj spid="_x0000_s7541" name="Equation" r:id="rId7" imgW="3048000" imgH="292100" progId="Equation.DSMT4">
              <p:embed/>
            </p:oleObj>
          </a:graphicData>
        </a:graphic>
      </p:graphicFrame>
      <p:graphicFrame>
        <p:nvGraphicFramePr>
          <p:cNvPr id="28" name="Objekt 27">
            <a:extLst>
              <a:ext uri="{FF2B5EF4-FFF2-40B4-BE49-F238E27FC236}">
                <a16:creationId xmlns="" xmlns:a16="http://schemas.microsoft.com/office/drawing/2014/main" id="{0A28C86D-F4BC-4576-8823-0A992A9610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05272654"/>
              </p:ext>
            </p:extLst>
          </p:nvPr>
        </p:nvGraphicFramePr>
        <p:xfrm>
          <a:off x="7428430" y="5254625"/>
          <a:ext cx="889000" cy="333375"/>
        </p:xfrm>
        <a:graphic>
          <a:graphicData uri="http://schemas.openxmlformats.org/presentationml/2006/ole">
            <p:oleObj spid="_x0000_s7542" name="Equation" r:id="rId8" imgW="634680" imgH="228600" progId="Equation.DSMT4">
              <p:embed/>
            </p:oleObj>
          </a:graphicData>
        </a:graphic>
      </p:graphicFrame>
      <p:graphicFrame>
        <p:nvGraphicFramePr>
          <p:cNvPr id="30" name="Objekt 29">
            <a:extLst>
              <a:ext uri="{FF2B5EF4-FFF2-40B4-BE49-F238E27FC236}">
                <a16:creationId xmlns="" xmlns:a16="http://schemas.microsoft.com/office/drawing/2014/main" id="{A6295BE2-A20E-4425-8811-155EF5EDE8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26737484"/>
              </p:ext>
            </p:extLst>
          </p:nvPr>
        </p:nvGraphicFramePr>
        <p:xfrm>
          <a:off x="8658508" y="5234606"/>
          <a:ext cx="1083381" cy="352425"/>
        </p:xfrm>
        <a:graphic>
          <a:graphicData uri="http://schemas.openxmlformats.org/presentationml/2006/ole">
            <p:oleObj spid="_x0000_s7543" name="Equation" r:id="rId9" imgW="799753" imgH="253890" progId="Equation.DSMT4">
              <p:embed/>
            </p:oleObj>
          </a:graphicData>
        </a:graphic>
      </p:graphicFrame>
      <p:sp>
        <p:nvSpPr>
          <p:cNvPr id="33" name="Obdĺžnik 32">
            <a:extLst>
              <a:ext uri="{FF2B5EF4-FFF2-40B4-BE49-F238E27FC236}">
                <a16:creationId xmlns="" xmlns:a16="http://schemas.microsoft.com/office/drawing/2014/main" id="{67473AE4-867E-451E-B428-173DE909F025}"/>
              </a:ext>
            </a:extLst>
          </p:cNvPr>
          <p:cNvSpPr/>
          <p:nvPr/>
        </p:nvSpPr>
        <p:spPr>
          <a:xfrm>
            <a:off x="401586" y="5918059"/>
            <a:ext cx="115701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It can be shown that regardless of how bad the disease is and how good vaccination is for the old group, there is always a contact pattern for which it is optimal to prefer vaccination of the young </a:t>
            </a:r>
            <a:r>
              <a:rPr lang="sk-SK" sz="2000" b="1" dirty="0" err="1">
                <a:solidFill>
                  <a:srgbClr val="FF0000"/>
                </a:solidFill>
              </a:rPr>
              <a:t>group</a:t>
            </a:r>
            <a:r>
              <a:rPr lang="en-US" sz="2000" b="1" dirty="0">
                <a:solidFill>
                  <a:srgbClr val="FF0000"/>
                </a:solidFill>
              </a:rPr>
              <a:t>.    </a:t>
            </a:r>
            <a:endParaRPr lang="sk-SK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0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>
            <a:extLst>
              <a:ext uri="{FF2B5EF4-FFF2-40B4-BE49-F238E27FC236}">
                <a16:creationId xmlns="" xmlns:a16="http://schemas.microsoft.com/office/drawing/2014/main" id="{0C87D200-6FC8-4EFE-818B-D8B1425C0D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673366003"/>
              </p:ext>
            </p:extLst>
          </p:nvPr>
        </p:nvGraphicFramePr>
        <p:xfrm>
          <a:off x="971446" y="709444"/>
          <a:ext cx="10933566" cy="524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="" xmlns:a16="http://schemas.microsoft.com/office/drawing/2014/main" id="{E916D4E2-3A5F-4978-B3E5-711AF2BB00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65764368"/>
              </p:ext>
            </p:extLst>
          </p:nvPr>
        </p:nvGraphicFramePr>
        <p:xfrm>
          <a:off x="8928406" y="1268314"/>
          <a:ext cx="2452688" cy="1914525"/>
        </p:xfrm>
        <a:graphic>
          <a:graphicData uri="http://schemas.openxmlformats.org/presentationml/2006/ole">
            <p:oleObj spid="_x0000_s17429" name="Equation" r:id="rId4" imgW="1841400" imgH="1447560" progId="Equation.DSMT4">
              <p:embed/>
            </p:oleObj>
          </a:graphicData>
        </a:graphic>
      </p:graphicFrame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5B241ADF-5145-438A-8A56-3E3202543826}"/>
              </a:ext>
            </a:extLst>
          </p:cNvPr>
          <p:cNvSpPr/>
          <p:nvPr/>
        </p:nvSpPr>
        <p:spPr>
          <a:xfrm>
            <a:off x="4686912" y="6169865"/>
            <a:ext cx="2693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Days from</a:t>
            </a:r>
            <a:r>
              <a:rPr lang="sk-SK" sz="2000" dirty="0"/>
              <a:t> </a:t>
            </a:r>
            <a:r>
              <a:rPr lang="en-US" sz="2000" dirty="0"/>
              <a:t>July</a:t>
            </a:r>
            <a:r>
              <a:rPr lang="sk-SK" sz="2000" dirty="0"/>
              <a:t> 31</a:t>
            </a:r>
            <a:r>
              <a:rPr lang="en-US" sz="2000" dirty="0"/>
              <a:t>.</a:t>
            </a:r>
            <a:r>
              <a:rPr lang="sk-SK" sz="2000" dirty="0"/>
              <a:t> 2021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="" xmlns:a16="http://schemas.microsoft.com/office/drawing/2014/main" id="{E4400679-1E85-499F-8E88-68275FDD6D3F}"/>
              </a:ext>
            </a:extLst>
          </p:cNvPr>
          <p:cNvSpPr/>
          <p:nvPr/>
        </p:nvSpPr>
        <p:spPr>
          <a:xfrm rot="16200000">
            <a:off x="-1248505" y="3133990"/>
            <a:ext cx="3955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Hospital admission</a:t>
            </a:r>
            <a:r>
              <a:rPr lang="sk-SK" sz="2000" dirty="0"/>
              <a:t> (7-</a:t>
            </a:r>
            <a:r>
              <a:rPr lang="en-US" sz="2000" dirty="0"/>
              <a:t>day average</a:t>
            </a:r>
            <a:r>
              <a:rPr lang="sk-SK" sz="2000" dirty="0"/>
              <a:t>)</a:t>
            </a:r>
          </a:p>
        </p:txBody>
      </p:sp>
      <p:cxnSp>
        <p:nvCxnSpPr>
          <p:cNvPr id="12" name="Rovná spojnica 11">
            <a:extLst>
              <a:ext uri="{FF2B5EF4-FFF2-40B4-BE49-F238E27FC236}">
                <a16:creationId xmlns="" xmlns:a16="http://schemas.microsoft.com/office/drawing/2014/main" id="{9A174C3B-DA79-4946-A79A-D2DA4F8ED440}"/>
              </a:ext>
            </a:extLst>
          </p:cNvPr>
          <p:cNvCxnSpPr>
            <a:cxnSpLocks/>
          </p:cNvCxnSpPr>
          <p:nvPr/>
        </p:nvCxnSpPr>
        <p:spPr>
          <a:xfrm>
            <a:off x="4499787" y="4094949"/>
            <a:ext cx="3495108" cy="0"/>
          </a:xfrm>
          <a:prstGeom prst="line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BlokTextu 15">
            <a:extLst>
              <a:ext uri="{FF2B5EF4-FFF2-40B4-BE49-F238E27FC236}">
                <a16:creationId xmlns="" xmlns:a16="http://schemas.microsoft.com/office/drawing/2014/main" id="{39F6B93D-F561-45BA-AD81-D3E9F3E3F35E}"/>
              </a:ext>
            </a:extLst>
          </p:cNvPr>
          <p:cNvSpPr txBox="1"/>
          <p:nvPr/>
        </p:nvSpPr>
        <p:spPr>
          <a:xfrm>
            <a:off x="8399474" y="5095510"/>
            <a:ext cx="69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???</a:t>
            </a:r>
            <a:endParaRPr lang="sk-SK" sz="2800" dirty="0"/>
          </a:p>
        </p:txBody>
      </p:sp>
      <p:sp>
        <p:nvSpPr>
          <p:cNvPr id="21" name="BlokTextu 20">
            <a:extLst>
              <a:ext uri="{FF2B5EF4-FFF2-40B4-BE49-F238E27FC236}">
                <a16:creationId xmlns="" xmlns:a16="http://schemas.microsoft.com/office/drawing/2014/main" id="{FF5A2E04-F0C2-4663-B4DA-58166F891E19}"/>
              </a:ext>
            </a:extLst>
          </p:cNvPr>
          <p:cNvSpPr txBox="1"/>
          <p:nvPr/>
        </p:nvSpPr>
        <p:spPr>
          <a:xfrm>
            <a:off x="4457907" y="1452343"/>
            <a:ext cx="2238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end of Covid-19 crisis </a:t>
            </a:r>
            <a:endParaRPr lang="sk-SK" dirty="0">
              <a:solidFill>
                <a:srgbClr val="FF0000"/>
              </a:solidFill>
            </a:endParaRPr>
          </a:p>
        </p:txBody>
      </p:sp>
      <p:cxnSp>
        <p:nvCxnSpPr>
          <p:cNvPr id="22" name="Rovná spojnica 21">
            <a:extLst>
              <a:ext uri="{FF2B5EF4-FFF2-40B4-BE49-F238E27FC236}">
                <a16:creationId xmlns="" xmlns:a16="http://schemas.microsoft.com/office/drawing/2014/main" id="{891D3000-E4E8-48E3-BA48-B98CFD149B99}"/>
              </a:ext>
            </a:extLst>
          </p:cNvPr>
          <p:cNvCxnSpPr>
            <a:cxnSpLocks/>
          </p:cNvCxnSpPr>
          <p:nvPr/>
        </p:nvCxnSpPr>
        <p:spPr>
          <a:xfrm>
            <a:off x="4457800" y="1382070"/>
            <a:ext cx="0" cy="4249417"/>
          </a:xfrm>
          <a:prstGeom prst="line">
            <a:avLst/>
          </a:prstGeom>
          <a:ln w="25400">
            <a:solidFill>
              <a:srgbClr val="FF0000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nica 25">
            <a:extLst>
              <a:ext uri="{FF2B5EF4-FFF2-40B4-BE49-F238E27FC236}">
                <a16:creationId xmlns="" xmlns:a16="http://schemas.microsoft.com/office/drawing/2014/main" id="{00725236-3383-4F1E-8BBD-428785489F62}"/>
              </a:ext>
            </a:extLst>
          </p:cNvPr>
          <p:cNvCxnSpPr>
            <a:cxnSpLocks/>
          </p:cNvCxnSpPr>
          <p:nvPr/>
        </p:nvCxnSpPr>
        <p:spPr>
          <a:xfrm>
            <a:off x="8006235" y="1333209"/>
            <a:ext cx="24240" cy="4298278"/>
          </a:xfrm>
          <a:prstGeom prst="line">
            <a:avLst/>
          </a:prstGeom>
          <a:ln w="25400">
            <a:solidFill>
              <a:srgbClr val="00B050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lokTextu 26">
            <a:extLst>
              <a:ext uri="{FF2B5EF4-FFF2-40B4-BE49-F238E27FC236}">
                <a16:creationId xmlns="" xmlns:a16="http://schemas.microsoft.com/office/drawing/2014/main" id="{1A270417-7AC5-4B7C-8736-7C3C05568EE3}"/>
              </a:ext>
            </a:extLst>
          </p:cNvPr>
          <p:cNvSpPr txBox="1"/>
          <p:nvPr/>
        </p:nvSpPr>
        <p:spPr>
          <a:xfrm>
            <a:off x="0" y="15964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3200" dirty="0"/>
              <a:t>Periodicity of endemic state </a:t>
            </a:r>
          </a:p>
        </p:txBody>
      </p:sp>
      <p:sp>
        <p:nvSpPr>
          <p:cNvPr id="30" name="Obdĺžnik 29">
            <a:extLst>
              <a:ext uri="{FF2B5EF4-FFF2-40B4-BE49-F238E27FC236}">
                <a16:creationId xmlns="" xmlns:a16="http://schemas.microsoft.com/office/drawing/2014/main" id="{C91EF833-B891-45CA-9796-54CE3C797E52}"/>
              </a:ext>
            </a:extLst>
          </p:cNvPr>
          <p:cNvSpPr/>
          <p:nvPr/>
        </p:nvSpPr>
        <p:spPr>
          <a:xfrm>
            <a:off x="4457623" y="2176569"/>
            <a:ext cx="1508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rgbClr val="FF0000"/>
                </a:solidFill>
              </a:rPr>
              <a:t>June </a:t>
            </a:r>
            <a:r>
              <a:rPr lang="en-US" sz="2000" dirty="0" smtClean="0">
                <a:solidFill>
                  <a:srgbClr val="FF0000"/>
                </a:solidFill>
              </a:rPr>
              <a:t>1</a:t>
            </a:r>
            <a:r>
              <a:rPr lang="sk-SK" sz="2000" dirty="0" smtClean="0">
                <a:solidFill>
                  <a:srgbClr val="FF0000"/>
                </a:solidFill>
              </a:rPr>
              <a:t>.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2022</a:t>
            </a:r>
            <a:endParaRPr lang="sk-SK" sz="2000" dirty="0">
              <a:solidFill>
                <a:srgbClr val="FF0000"/>
              </a:solidFill>
            </a:endParaRPr>
          </a:p>
        </p:txBody>
      </p:sp>
      <p:sp>
        <p:nvSpPr>
          <p:cNvPr id="31" name="Obdĺžnik 30">
            <a:extLst>
              <a:ext uri="{FF2B5EF4-FFF2-40B4-BE49-F238E27FC236}">
                <a16:creationId xmlns="" xmlns:a16="http://schemas.microsoft.com/office/drawing/2014/main" id="{E80140B9-88B5-402D-9BE7-6328947D0C7B}"/>
              </a:ext>
            </a:extLst>
          </p:cNvPr>
          <p:cNvSpPr/>
          <p:nvPr/>
        </p:nvSpPr>
        <p:spPr>
          <a:xfrm>
            <a:off x="6420238" y="2907017"/>
            <a:ext cx="1616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rgbClr val="00B050"/>
                </a:solidFill>
              </a:rPr>
              <a:t>May </a:t>
            </a:r>
            <a:r>
              <a:rPr lang="en-US" sz="2000" dirty="0" smtClean="0">
                <a:solidFill>
                  <a:srgbClr val="00B050"/>
                </a:solidFill>
              </a:rPr>
              <a:t>31</a:t>
            </a:r>
            <a:r>
              <a:rPr lang="sk-SK" sz="2000" dirty="0" smtClean="0">
                <a:solidFill>
                  <a:srgbClr val="00B050"/>
                </a:solidFill>
              </a:rPr>
              <a:t>.</a:t>
            </a:r>
            <a:r>
              <a:rPr lang="en-US" sz="2000" dirty="0" smtClean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2023</a:t>
            </a:r>
            <a:endParaRPr lang="sk-SK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413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E:\DOD\DOD20171\CAM00601.jpg">
            <a:extLst>
              <a:ext uri="{FF2B5EF4-FFF2-40B4-BE49-F238E27FC236}">
                <a16:creationId xmlns="" xmlns:a16="http://schemas.microsoft.com/office/drawing/2014/main" id="{E446CEB9-EAB6-4862-8873-3D1B9FC57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-3000" contrast="-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accent1">
              <a:alpha val="56000"/>
            </a:schemeClr>
          </a:solidFill>
          <a:effectLst>
            <a:glow>
              <a:schemeClr val="bg2">
                <a:alpha val="49000"/>
              </a:schemeClr>
            </a:glow>
          </a:effectLst>
        </p:spPr>
      </p:pic>
      <p:sp>
        <p:nvSpPr>
          <p:cNvPr id="35" name="BlokTextu 34">
            <a:extLst>
              <a:ext uri="{FF2B5EF4-FFF2-40B4-BE49-F238E27FC236}">
                <a16:creationId xmlns="" xmlns:a16="http://schemas.microsoft.com/office/drawing/2014/main" id="{D1630906-C88A-4ACE-895F-B5033A461B18}"/>
              </a:ext>
            </a:extLst>
          </p:cNvPr>
          <p:cNvSpPr txBox="1"/>
          <p:nvPr/>
        </p:nvSpPr>
        <p:spPr>
          <a:xfrm>
            <a:off x="3017520" y="798746"/>
            <a:ext cx="6492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Thank you for your attention</a:t>
            </a:r>
          </a:p>
        </p:txBody>
      </p:sp>
    </p:spTree>
    <p:extLst>
      <p:ext uri="{BB962C8B-B14F-4D97-AF65-F5344CB8AC3E}">
        <p14:creationId xmlns="" xmlns:p14="http://schemas.microsoft.com/office/powerpoint/2010/main" val="65233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dĺžnik: zaoblené rohy 41">
            <a:extLst>
              <a:ext uri="{FF2B5EF4-FFF2-40B4-BE49-F238E27FC236}">
                <a16:creationId xmlns="" xmlns:a16="http://schemas.microsoft.com/office/drawing/2014/main" id="{16B2F2E9-29EC-4767-9699-C09A1E5FCD93}"/>
              </a:ext>
            </a:extLst>
          </p:cNvPr>
          <p:cNvSpPr/>
          <p:nvPr/>
        </p:nvSpPr>
        <p:spPr>
          <a:xfrm>
            <a:off x="7118496" y="2360125"/>
            <a:ext cx="4905863" cy="6853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Obdĺžnik 39">
            <a:extLst>
              <a:ext uri="{FF2B5EF4-FFF2-40B4-BE49-F238E27FC236}">
                <a16:creationId xmlns="" xmlns:a16="http://schemas.microsoft.com/office/drawing/2014/main" id="{FE42DA74-9EBC-47D8-B80B-A84AF6149BB8}"/>
              </a:ext>
            </a:extLst>
          </p:cNvPr>
          <p:cNvSpPr/>
          <p:nvPr/>
        </p:nvSpPr>
        <p:spPr>
          <a:xfrm>
            <a:off x="2506981" y="3314402"/>
            <a:ext cx="8823957" cy="601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Obdĺžnik: zaoblené rohy 4">
            <a:extLst>
              <a:ext uri="{FF2B5EF4-FFF2-40B4-BE49-F238E27FC236}">
                <a16:creationId xmlns="" xmlns:a16="http://schemas.microsoft.com/office/drawing/2014/main" id="{671DF902-35F1-409A-B171-05F65FC485C1}"/>
              </a:ext>
            </a:extLst>
          </p:cNvPr>
          <p:cNvSpPr/>
          <p:nvPr/>
        </p:nvSpPr>
        <p:spPr>
          <a:xfrm>
            <a:off x="2369823" y="3115426"/>
            <a:ext cx="5552650" cy="6432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="" xmlns:a16="http://schemas.microsoft.com/office/drawing/2014/main" id="{7FB17C1A-4F4E-4F44-9D7C-923714556105}"/>
              </a:ext>
            </a:extLst>
          </p:cNvPr>
          <p:cNvSpPr txBox="1"/>
          <p:nvPr/>
        </p:nvSpPr>
        <p:spPr>
          <a:xfrm>
            <a:off x="0" y="21336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Timeline of last five years</a:t>
            </a:r>
          </a:p>
        </p:txBody>
      </p:sp>
      <p:cxnSp>
        <p:nvCxnSpPr>
          <p:cNvPr id="6" name="Rovná spojnica 5">
            <a:extLst>
              <a:ext uri="{FF2B5EF4-FFF2-40B4-BE49-F238E27FC236}">
                <a16:creationId xmlns="" xmlns:a16="http://schemas.microsoft.com/office/drawing/2014/main" id="{A513C71F-D0C4-431D-868A-6E3057948F81}"/>
              </a:ext>
            </a:extLst>
          </p:cNvPr>
          <p:cNvCxnSpPr>
            <a:cxnSpLocks/>
          </p:cNvCxnSpPr>
          <p:nvPr/>
        </p:nvCxnSpPr>
        <p:spPr>
          <a:xfrm>
            <a:off x="594360" y="2026920"/>
            <a:ext cx="11033760" cy="0"/>
          </a:xfrm>
          <a:prstGeom prst="line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nica 6">
            <a:extLst>
              <a:ext uri="{FF2B5EF4-FFF2-40B4-BE49-F238E27FC236}">
                <a16:creationId xmlns="" xmlns:a16="http://schemas.microsoft.com/office/drawing/2014/main" id="{3B1C7418-AD0D-49BF-99A4-E02C93190092}"/>
              </a:ext>
            </a:extLst>
          </p:cNvPr>
          <p:cNvCxnSpPr>
            <a:cxnSpLocks/>
          </p:cNvCxnSpPr>
          <p:nvPr/>
        </p:nvCxnSpPr>
        <p:spPr>
          <a:xfrm>
            <a:off x="167640" y="2849880"/>
            <a:ext cx="1927860" cy="0"/>
          </a:xfrm>
          <a:prstGeom prst="line">
            <a:avLst/>
          </a:prstGeom>
          <a:ln w="381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>
            <a:extLst>
              <a:ext uri="{FF2B5EF4-FFF2-40B4-BE49-F238E27FC236}">
                <a16:creationId xmlns="" xmlns:a16="http://schemas.microsoft.com/office/drawing/2014/main" id="{1B50B839-B2D6-40F3-8717-91B5AB821B8F}"/>
              </a:ext>
            </a:extLst>
          </p:cNvPr>
          <p:cNvSpPr txBox="1"/>
          <p:nvPr/>
        </p:nvSpPr>
        <p:spPr>
          <a:xfrm>
            <a:off x="83819" y="2328148"/>
            <a:ext cx="4431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Focus on Gas Pipeline Industry  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="" xmlns:a16="http://schemas.microsoft.com/office/drawing/2014/main" id="{FFF2EADE-8EC7-4FAE-B45F-46A37C0FF074}"/>
              </a:ext>
            </a:extLst>
          </p:cNvPr>
          <p:cNvSpPr txBox="1"/>
          <p:nvPr/>
        </p:nvSpPr>
        <p:spPr>
          <a:xfrm>
            <a:off x="160019" y="1361361"/>
            <a:ext cx="891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2019</a:t>
            </a:r>
            <a:endParaRPr lang="sk-SK" sz="2000" b="1" dirty="0"/>
          </a:p>
        </p:txBody>
      </p:sp>
      <p:sp>
        <p:nvSpPr>
          <p:cNvPr id="12" name="BlokTextu 11">
            <a:extLst>
              <a:ext uri="{FF2B5EF4-FFF2-40B4-BE49-F238E27FC236}">
                <a16:creationId xmlns="" xmlns:a16="http://schemas.microsoft.com/office/drawing/2014/main" id="{AEDF4637-D4C6-461E-A601-D9E8160086C5}"/>
              </a:ext>
            </a:extLst>
          </p:cNvPr>
          <p:cNvSpPr txBox="1"/>
          <p:nvPr/>
        </p:nvSpPr>
        <p:spPr>
          <a:xfrm>
            <a:off x="2263116" y="1361094"/>
            <a:ext cx="857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2020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26B8C9EA-A1B0-45B2-8678-063EF44E261B}"/>
              </a:ext>
            </a:extLst>
          </p:cNvPr>
          <p:cNvSpPr txBox="1"/>
          <p:nvPr/>
        </p:nvSpPr>
        <p:spPr>
          <a:xfrm>
            <a:off x="4345133" y="1350912"/>
            <a:ext cx="941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2021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="" xmlns:a16="http://schemas.microsoft.com/office/drawing/2014/main" id="{5D274E05-AB4E-474A-980D-986A0DBFACA8}"/>
              </a:ext>
            </a:extLst>
          </p:cNvPr>
          <p:cNvSpPr txBox="1"/>
          <p:nvPr/>
        </p:nvSpPr>
        <p:spPr>
          <a:xfrm>
            <a:off x="6400799" y="1350912"/>
            <a:ext cx="85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2022</a:t>
            </a:r>
            <a:endParaRPr lang="sk-SK" b="1" dirty="0"/>
          </a:p>
        </p:txBody>
      </p:sp>
      <p:sp>
        <p:nvSpPr>
          <p:cNvPr id="15" name="BlokTextu 14">
            <a:extLst>
              <a:ext uri="{FF2B5EF4-FFF2-40B4-BE49-F238E27FC236}">
                <a16:creationId xmlns="" xmlns:a16="http://schemas.microsoft.com/office/drawing/2014/main" id="{A654D52F-FA95-4A88-8691-7D31E2061B43}"/>
              </a:ext>
            </a:extLst>
          </p:cNvPr>
          <p:cNvSpPr txBox="1"/>
          <p:nvPr/>
        </p:nvSpPr>
        <p:spPr>
          <a:xfrm>
            <a:off x="8465819" y="1355289"/>
            <a:ext cx="866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2023</a:t>
            </a:r>
            <a:endParaRPr lang="sk-SK" b="1" dirty="0"/>
          </a:p>
        </p:txBody>
      </p:sp>
      <p:sp>
        <p:nvSpPr>
          <p:cNvPr id="16" name="BlokTextu 15">
            <a:extLst>
              <a:ext uri="{FF2B5EF4-FFF2-40B4-BE49-F238E27FC236}">
                <a16:creationId xmlns="" xmlns:a16="http://schemas.microsoft.com/office/drawing/2014/main" id="{A006043E-6EA8-4F70-BBBD-A49E17138DD4}"/>
              </a:ext>
            </a:extLst>
          </p:cNvPr>
          <p:cNvSpPr txBox="1"/>
          <p:nvPr/>
        </p:nvSpPr>
        <p:spPr>
          <a:xfrm>
            <a:off x="10542962" y="1348232"/>
            <a:ext cx="862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/>
              <a:t>2024</a:t>
            </a:r>
            <a:endParaRPr lang="sk-SK" b="1" dirty="0"/>
          </a:p>
        </p:txBody>
      </p:sp>
      <p:sp>
        <p:nvSpPr>
          <p:cNvPr id="19" name="BlokTextu 18">
            <a:extLst>
              <a:ext uri="{FF2B5EF4-FFF2-40B4-BE49-F238E27FC236}">
                <a16:creationId xmlns="" xmlns:a16="http://schemas.microsoft.com/office/drawing/2014/main" id="{E493CC37-877B-44E6-BEB1-396D1FC76E1C}"/>
              </a:ext>
            </a:extLst>
          </p:cNvPr>
          <p:cNvSpPr txBox="1"/>
          <p:nvPr/>
        </p:nvSpPr>
        <p:spPr>
          <a:xfrm>
            <a:off x="3558543" y="3083142"/>
            <a:ext cx="3275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Pandemic of COVID 19 </a:t>
            </a:r>
          </a:p>
        </p:txBody>
      </p:sp>
      <p:cxnSp>
        <p:nvCxnSpPr>
          <p:cNvPr id="20" name="Rovná spojnica 19">
            <a:extLst>
              <a:ext uri="{FF2B5EF4-FFF2-40B4-BE49-F238E27FC236}">
                <a16:creationId xmlns="" xmlns:a16="http://schemas.microsoft.com/office/drawing/2014/main" id="{8C2001C3-45AC-4282-8322-D417FCC6AAB1}"/>
              </a:ext>
            </a:extLst>
          </p:cNvPr>
          <p:cNvCxnSpPr>
            <a:cxnSpLocks/>
          </p:cNvCxnSpPr>
          <p:nvPr/>
        </p:nvCxnSpPr>
        <p:spPr>
          <a:xfrm>
            <a:off x="2506980" y="3520632"/>
            <a:ext cx="5296831" cy="24175"/>
          </a:xfrm>
          <a:prstGeom prst="line">
            <a:avLst/>
          </a:prstGeom>
          <a:ln w="38100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nica 23">
            <a:extLst>
              <a:ext uri="{FF2B5EF4-FFF2-40B4-BE49-F238E27FC236}">
                <a16:creationId xmlns="" xmlns:a16="http://schemas.microsoft.com/office/drawing/2014/main" id="{79C3E9F1-165E-46B1-A019-50C7A080492B}"/>
              </a:ext>
            </a:extLst>
          </p:cNvPr>
          <p:cNvCxnSpPr>
            <a:cxnSpLocks/>
          </p:cNvCxnSpPr>
          <p:nvPr/>
        </p:nvCxnSpPr>
        <p:spPr>
          <a:xfrm flipV="1">
            <a:off x="601980" y="1860233"/>
            <a:ext cx="0" cy="441007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nica 25">
            <a:extLst>
              <a:ext uri="{FF2B5EF4-FFF2-40B4-BE49-F238E27FC236}">
                <a16:creationId xmlns="" xmlns:a16="http://schemas.microsoft.com/office/drawing/2014/main" id="{3BA4CDB9-59F0-47E9-BA45-7926F576510B}"/>
              </a:ext>
            </a:extLst>
          </p:cNvPr>
          <p:cNvCxnSpPr>
            <a:cxnSpLocks/>
          </p:cNvCxnSpPr>
          <p:nvPr/>
        </p:nvCxnSpPr>
        <p:spPr>
          <a:xfrm flipV="1">
            <a:off x="2674620" y="1860233"/>
            <a:ext cx="0" cy="441007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ovná spojnica 26">
            <a:extLst>
              <a:ext uri="{FF2B5EF4-FFF2-40B4-BE49-F238E27FC236}">
                <a16:creationId xmlns="" xmlns:a16="http://schemas.microsoft.com/office/drawing/2014/main" id="{BC501A80-01E0-491A-B854-064B74507526}"/>
              </a:ext>
            </a:extLst>
          </p:cNvPr>
          <p:cNvCxnSpPr>
            <a:cxnSpLocks/>
          </p:cNvCxnSpPr>
          <p:nvPr/>
        </p:nvCxnSpPr>
        <p:spPr>
          <a:xfrm flipV="1">
            <a:off x="2674620" y="1860233"/>
            <a:ext cx="0" cy="441007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nica 27">
            <a:extLst>
              <a:ext uri="{FF2B5EF4-FFF2-40B4-BE49-F238E27FC236}">
                <a16:creationId xmlns="" xmlns:a16="http://schemas.microsoft.com/office/drawing/2014/main" id="{8187B708-5510-4D84-B24C-70F166D8A328}"/>
              </a:ext>
            </a:extLst>
          </p:cNvPr>
          <p:cNvCxnSpPr>
            <a:cxnSpLocks/>
          </p:cNvCxnSpPr>
          <p:nvPr/>
        </p:nvCxnSpPr>
        <p:spPr>
          <a:xfrm flipV="1">
            <a:off x="4747260" y="1860233"/>
            <a:ext cx="0" cy="441007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ovná spojnica 28">
            <a:extLst>
              <a:ext uri="{FF2B5EF4-FFF2-40B4-BE49-F238E27FC236}">
                <a16:creationId xmlns="" xmlns:a16="http://schemas.microsoft.com/office/drawing/2014/main" id="{9AF85261-F67F-47C2-B5E8-4CB4EB4F08A9}"/>
              </a:ext>
            </a:extLst>
          </p:cNvPr>
          <p:cNvCxnSpPr>
            <a:cxnSpLocks/>
          </p:cNvCxnSpPr>
          <p:nvPr/>
        </p:nvCxnSpPr>
        <p:spPr>
          <a:xfrm flipV="1">
            <a:off x="4747260" y="1860233"/>
            <a:ext cx="0" cy="441007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ovná spojnica 29">
            <a:extLst>
              <a:ext uri="{FF2B5EF4-FFF2-40B4-BE49-F238E27FC236}">
                <a16:creationId xmlns="" xmlns:a16="http://schemas.microsoft.com/office/drawing/2014/main" id="{7C2E251A-7C4F-48D5-88DD-B084D03EAF90}"/>
              </a:ext>
            </a:extLst>
          </p:cNvPr>
          <p:cNvCxnSpPr>
            <a:cxnSpLocks/>
          </p:cNvCxnSpPr>
          <p:nvPr/>
        </p:nvCxnSpPr>
        <p:spPr>
          <a:xfrm flipV="1">
            <a:off x="6819900" y="1860233"/>
            <a:ext cx="0" cy="441007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ovná spojnica 30">
            <a:extLst>
              <a:ext uri="{FF2B5EF4-FFF2-40B4-BE49-F238E27FC236}">
                <a16:creationId xmlns="" xmlns:a16="http://schemas.microsoft.com/office/drawing/2014/main" id="{9D445742-CE92-4D88-BDC8-F29D212A14EB}"/>
              </a:ext>
            </a:extLst>
          </p:cNvPr>
          <p:cNvCxnSpPr>
            <a:cxnSpLocks/>
          </p:cNvCxnSpPr>
          <p:nvPr/>
        </p:nvCxnSpPr>
        <p:spPr>
          <a:xfrm flipV="1">
            <a:off x="6819900" y="1860233"/>
            <a:ext cx="0" cy="441007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nica 31">
            <a:extLst>
              <a:ext uri="{FF2B5EF4-FFF2-40B4-BE49-F238E27FC236}">
                <a16:creationId xmlns="" xmlns:a16="http://schemas.microsoft.com/office/drawing/2014/main" id="{FA34DDDA-29A7-467D-89D3-0EA563364A0B}"/>
              </a:ext>
            </a:extLst>
          </p:cNvPr>
          <p:cNvCxnSpPr>
            <a:cxnSpLocks/>
          </p:cNvCxnSpPr>
          <p:nvPr/>
        </p:nvCxnSpPr>
        <p:spPr>
          <a:xfrm flipV="1">
            <a:off x="8892540" y="1860233"/>
            <a:ext cx="0" cy="441007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ovná spojnica 32">
            <a:extLst>
              <a:ext uri="{FF2B5EF4-FFF2-40B4-BE49-F238E27FC236}">
                <a16:creationId xmlns="" xmlns:a16="http://schemas.microsoft.com/office/drawing/2014/main" id="{6B1C0245-426C-46E0-A9B5-BA2A8B7153A8}"/>
              </a:ext>
            </a:extLst>
          </p:cNvPr>
          <p:cNvCxnSpPr>
            <a:cxnSpLocks/>
          </p:cNvCxnSpPr>
          <p:nvPr/>
        </p:nvCxnSpPr>
        <p:spPr>
          <a:xfrm flipV="1">
            <a:off x="8892540" y="1860233"/>
            <a:ext cx="0" cy="441007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ovná spojnica 33">
            <a:extLst>
              <a:ext uri="{FF2B5EF4-FFF2-40B4-BE49-F238E27FC236}">
                <a16:creationId xmlns="" xmlns:a16="http://schemas.microsoft.com/office/drawing/2014/main" id="{AC142C5D-DFC7-4E9D-9EE2-7D852255F786}"/>
              </a:ext>
            </a:extLst>
          </p:cNvPr>
          <p:cNvCxnSpPr>
            <a:cxnSpLocks/>
          </p:cNvCxnSpPr>
          <p:nvPr/>
        </p:nvCxnSpPr>
        <p:spPr>
          <a:xfrm flipV="1">
            <a:off x="10965180" y="1860233"/>
            <a:ext cx="0" cy="441007"/>
          </a:xfrm>
          <a:prstGeom prst="lin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ovná spojnica 40">
            <a:extLst>
              <a:ext uri="{FF2B5EF4-FFF2-40B4-BE49-F238E27FC236}">
                <a16:creationId xmlns="" xmlns:a16="http://schemas.microsoft.com/office/drawing/2014/main" id="{162FDBD7-FC83-45D3-AA58-BDE12729CD04}"/>
              </a:ext>
            </a:extLst>
          </p:cNvPr>
          <p:cNvCxnSpPr>
            <a:cxnSpLocks/>
          </p:cNvCxnSpPr>
          <p:nvPr/>
        </p:nvCxnSpPr>
        <p:spPr>
          <a:xfrm>
            <a:off x="7803811" y="2872740"/>
            <a:ext cx="4129109" cy="0"/>
          </a:xfrm>
          <a:prstGeom prst="line">
            <a:avLst/>
          </a:prstGeom>
          <a:ln w="38100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BlokTextu 44">
            <a:extLst>
              <a:ext uri="{FF2B5EF4-FFF2-40B4-BE49-F238E27FC236}">
                <a16:creationId xmlns="" xmlns:a16="http://schemas.microsoft.com/office/drawing/2014/main" id="{A4288ED9-5414-4F83-AF68-ECF24531CBC2}"/>
              </a:ext>
            </a:extLst>
          </p:cNvPr>
          <p:cNvSpPr txBox="1"/>
          <p:nvPr/>
        </p:nvSpPr>
        <p:spPr>
          <a:xfrm>
            <a:off x="7155180" y="2329114"/>
            <a:ext cx="500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Focus on Mathematical Epidemiology</a:t>
            </a:r>
          </a:p>
        </p:txBody>
      </p:sp>
      <p:cxnSp>
        <p:nvCxnSpPr>
          <p:cNvPr id="46" name="Rovná spojnica 45">
            <a:extLst>
              <a:ext uri="{FF2B5EF4-FFF2-40B4-BE49-F238E27FC236}">
                <a16:creationId xmlns="" xmlns:a16="http://schemas.microsoft.com/office/drawing/2014/main" id="{3FDBAC70-59D2-424E-BB99-79DEDFC12BA6}"/>
              </a:ext>
            </a:extLst>
          </p:cNvPr>
          <p:cNvCxnSpPr>
            <a:cxnSpLocks/>
          </p:cNvCxnSpPr>
          <p:nvPr/>
        </p:nvCxnSpPr>
        <p:spPr>
          <a:xfrm>
            <a:off x="10199793" y="3619680"/>
            <a:ext cx="1733127" cy="0"/>
          </a:xfrm>
          <a:prstGeom prst="line">
            <a:avLst/>
          </a:prstGeom>
          <a:ln w="38100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BlokTextu 47">
            <a:extLst>
              <a:ext uri="{FF2B5EF4-FFF2-40B4-BE49-F238E27FC236}">
                <a16:creationId xmlns="" xmlns:a16="http://schemas.microsoft.com/office/drawing/2014/main" id="{34DEFAE9-5B5C-4488-AB4D-C5DDC9D11511}"/>
              </a:ext>
            </a:extLst>
          </p:cNvPr>
          <p:cNvSpPr txBox="1"/>
          <p:nvPr/>
        </p:nvSpPr>
        <p:spPr>
          <a:xfrm>
            <a:off x="10137702" y="3163312"/>
            <a:ext cx="216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Euclidean TSP</a:t>
            </a:r>
          </a:p>
        </p:txBody>
      </p:sp>
      <p:cxnSp>
        <p:nvCxnSpPr>
          <p:cNvPr id="49" name="Rovná spojnica 48">
            <a:extLst>
              <a:ext uri="{FF2B5EF4-FFF2-40B4-BE49-F238E27FC236}">
                <a16:creationId xmlns="" xmlns:a16="http://schemas.microsoft.com/office/drawing/2014/main" id="{18DDA08F-E6A4-414E-81A1-B1621D87B11F}"/>
              </a:ext>
            </a:extLst>
          </p:cNvPr>
          <p:cNvCxnSpPr>
            <a:cxnSpLocks/>
          </p:cNvCxnSpPr>
          <p:nvPr/>
        </p:nvCxnSpPr>
        <p:spPr>
          <a:xfrm>
            <a:off x="7155180" y="4363082"/>
            <a:ext cx="3233984" cy="0"/>
          </a:xfrm>
          <a:prstGeom prst="line">
            <a:avLst/>
          </a:prstGeom>
          <a:ln w="38100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BlokTextu 51">
            <a:extLst>
              <a:ext uri="{FF2B5EF4-FFF2-40B4-BE49-F238E27FC236}">
                <a16:creationId xmlns="" xmlns:a16="http://schemas.microsoft.com/office/drawing/2014/main" id="{0D60A8FE-66C5-405E-885E-B727C8C6822A}"/>
              </a:ext>
            </a:extLst>
          </p:cNvPr>
          <p:cNvSpPr txBox="1"/>
          <p:nvPr/>
        </p:nvSpPr>
        <p:spPr>
          <a:xfrm>
            <a:off x="6651059" y="3864210"/>
            <a:ext cx="1846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Mar. </a:t>
            </a:r>
            <a:r>
              <a:rPr lang="sk-SK" sz="2400" dirty="0"/>
              <a:t>2022</a:t>
            </a:r>
          </a:p>
        </p:txBody>
      </p:sp>
      <p:sp>
        <p:nvSpPr>
          <p:cNvPr id="55" name="BlokTextu 54">
            <a:extLst>
              <a:ext uri="{FF2B5EF4-FFF2-40B4-BE49-F238E27FC236}">
                <a16:creationId xmlns="" xmlns:a16="http://schemas.microsoft.com/office/drawing/2014/main" id="{DA7D03D3-0778-4D2E-ADD4-B50C6F6132DF}"/>
              </a:ext>
            </a:extLst>
          </p:cNvPr>
          <p:cNvSpPr txBox="1"/>
          <p:nvPr/>
        </p:nvSpPr>
        <p:spPr>
          <a:xfrm>
            <a:off x="9621659" y="3879686"/>
            <a:ext cx="159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Sep. </a:t>
            </a:r>
            <a:r>
              <a:rPr lang="sk-SK" sz="2400" dirty="0"/>
              <a:t>202</a:t>
            </a:r>
            <a:r>
              <a:rPr lang="en-US" sz="2400" dirty="0"/>
              <a:t>3</a:t>
            </a:r>
            <a:endParaRPr lang="sk-SK" sz="2400" dirty="0"/>
          </a:p>
        </p:txBody>
      </p:sp>
      <p:sp>
        <p:nvSpPr>
          <p:cNvPr id="56" name="BlokTextu 55">
            <a:extLst>
              <a:ext uri="{FF2B5EF4-FFF2-40B4-BE49-F238E27FC236}">
                <a16:creationId xmlns="" xmlns:a16="http://schemas.microsoft.com/office/drawing/2014/main" id="{9C6E8726-AC3E-4CD5-9AFA-DA96F5345EC5}"/>
              </a:ext>
            </a:extLst>
          </p:cNvPr>
          <p:cNvSpPr txBox="1"/>
          <p:nvPr/>
        </p:nvSpPr>
        <p:spPr>
          <a:xfrm>
            <a:off x="8261282" y="3884561"/>
            <a:ext cx="1172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400" dirty="0" err="1"/>
              <a:t>InoCHF</a:t>
            </a:r>
            <a:endParaRPr lang="en-US" altLang="sk-SK" sz="2400" dirty="0"/>
          </a:p>
        </p:txBody>
      </p:sp>
      <p:pic>
        <p:nvPicPr>
          <p:cNvPr id="65" name="Zástupný symbol obsahu 3" descr="IMG_1656.JPG">
            <a:extLst>
              <a:ext uri="{FF2B5EF4-FFF2-40B4-BE49-F238E27FC236}">
                <a16:creationId xmlns="" xmlns:a16="http://schemas.microsoft.com/office/drawing/2014/main" id="{F78216D2-412F-4BBB-83FC-8E0F8541BDF3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8" y="4525025"/>
            <a:ext cx="2590802" cy="194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Obrázok 66">
            <a:extLst>
              <a:ext uri="{FF2B5EF4-FFF2-40B4-BE49-F238E27FC236}">
                <a16:creationId xmlns="" xmlns:a16="http://schemas.microsoft.com/office/drawing/2014/main" id="{270871C0-247C-4722-821A-6DC8A1DEB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85" y="4439534"/>
            <a:ext cx="2190750" cy="2085975"/>
          </a:xfrm>
          <a:prstGeom prst="rect">
            <a:avLst/>
          </a:prstGeom>
        </p:spPr>
      </p:pic>
      <p:pic>
        <p:nvPicPr>
          <p:cNvPr id="68" name="Obrázok 67">
            <a:extLst>
              <a:ext uri="{FF2B5EF4-FFF2-40B4-BE49-F238E27FC236}">
                <a16:creationId xmlns="" xmlns:a16="http://schemas.microsoft.com/office/drawing/2014/main" id="{E2CC9E63-953E-41A3-A373-F7F88829A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132" y="4810254"/>
            <a:ext cx="2119468" cy="14136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610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6734" y="1294569"/>
            <a:ext cx="853747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stomShape 1"/>
          <p:cNvSpPr/>
          <p:nvPr/>
        </p:nvSpPr>
        <p:spPr>
          <a:xfrm>
            <a:off x="1562036" y="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latin typeface="Arial"/>
              </a:rPr>
              <a:t>Functional urban regions (GI SAS)</a:t>
            </a:r>
            <a:endParaRPr lang="sk-SK" sz="4000" spc="-1" dirty="0">
              <a:latin typeface="Arial"/>
            </a:endParaRPr>
          </a:p>
        </p:txBody>
      </p:sp>
      <p:sp>
        <p:nvSpPr>
          <p:cNvPr id="6" name="CustomShape 1"/>
          <p:cNvSpPr/>
          <p:nvPr/>
        </p:nvSpPr>
        <p:spPr>
          <a:xfrm>
            <a:off x="1523968" y="521495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spc="-1" dirty="0">
                <a:solidFill>
                  <a:srgbClr val="FF00FF"/>
                </a:solidFill>
                <a:latin typeface="Arial"/>
              </a:rPr>
              <a:t>connection of municipalities</a:t>
            </a:r>
            <a:r>
              <a:rPr lang="sk-SK" sz="2800" spc="-1" dirty="0">
                <a:solidFill>
                  <a:srgbClr val="FF00FF"/>
                </a:solidFill>
                <a:latin typeface="Arial"/>
              </a:rPr>
              <a:t> to F</a:t>
            </a:r>
            <a:r>
              <a:rPr lang="en-US" sz="2800" spc="-1" dirty="0">
                <a:solidFill>
                  <a:srgbClr val="FF00FF"/>
                </a:solidFill>
                <a:latin typeface="Arial"/>
              </a:rPr>
              <a:t>U</a:t>
            </a:r>
            <a:r>
              <a:rPr lang="sk-SK" sz="2800" spc="-1" dirty="0">
                <a:solidFill>
                  <a:srgbClr val="FF00FF"/>
                </a:solidFill>
                <a:latin typeface="Arial"/>
              </a:rPr>
              <a:t>R</a:t>
            </a:r>
            <a:endParaRPr lang="en-GB" sz="2800" spc="-1" dirty="0">
              <a:solidFill>
                <a:srgbClr val="FF00FF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spc="-1" dirty="0">
                <a:solidFill>
                  <a:srgbClr val="FF0000"/>
                </a:solidFill>
              </a:rPr>
              <a:t>district towns</a:t>
            </a:r>
            <a:endParaRPr lang="en-US" sz="2800" spc="-1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="" xmlns:a16="http://schemas.microsoft.com/office/drawing/2014/main" id="{2590902A-192B-4A1F-890C-4C2B6B98B4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19039289"/>
              </p:ext>
            </p:extLst>
          </p:nvPr>
        </p:nvGraphicFramePr>
        <p:xfrm>
          <a:off x="5158740" y="2320542"/>
          <a:ext cx="6887262" cy="2864988"/>
        </p:xfrm>
        <a:graphic>
          <a:graphicData uri="http://schemas.openxmlformats.org/presentationml/2006/ole">
            <p:oleObj spid="_x0000_s8530" name="Equation" r:id="rId3" imgW="4647960" imgH="1930320" progId="Equation.DSMT4">
              <p:embed/>
            </p:oleObj>
          </a:graphicData>
        </a:graphic>
      </p:graphicFrame>
      <p:sp>
        <p:nvSpPr>
          <p:cNvPr id="12" name="BlokTextu 11">
            <a:extLst>
              <a:ext uri="{FF2B5EF4-FFF2-40B4-BE49-F238E27FC236}">
                <a16:creationId xmlns="" xmlns:a16="http://schemas.microsoft.com/office/drawing/2014/main" id="{EB9F07B0-91B1-4855-90AC-A8EA6D5774B3}"/>
              </a:ext>
            </a:extLst>
          </p:cNvPr>
          <p:cNvSpPr txBox="1"/>
          <p:nvPr/>
        </p:nvSpPr>
        <p:spPr>
          <a:xfrm>
            <a:off x="567688" y="5708328"/>
            <a:ext cx="10725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400" dirty="0"/>
              <a:t>It opens way to radical free, power free and division free method for comparison of spectral radii of two 3x3 irreducible matrix.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06F522D8-D108-42EF-8EA9-270A9B5FD535}"/>
              </a:ext>
            </a:extLst>
          </p:cNvPr>
          <p:cNvSpPr txBox="1"/>
          <p:nvPr/>
        </p:nvSpPr>
        <p:spPr>
          <a:xfrm>
            <a:off x="1013460" y="159641"/>
            <a:ext cx="10257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sz="2400" dirty="0"/>
              <a:t>Method for comparison of spectral radius of </a:t>
            </a:r>
            <a:r>
              <a:rPr lang="en-US" altLang="sk-SK" sz="2400" dirty="0" err="1"/>
              <a:t>nonegative</a:t>
            </a:r>
            <a:r>
              <a:rPr lang="en-US" altLang="sk-SK" sz="2400" dirty="0"/>
              <a:t> irreducible matrix with</a:t>
            </a:r>
          </a:p>
        </p:txBody>
      </p:sp>
      <p:graphicFrame>
        <p:nvGraphicFramePr>
          <p:cNvPr id="14" name="Objekt 13">
            <a:extLst>
              <a:ext uri="{FF2B5EF4-FFF2-40B4-BE49-F238E27FC236}">
                <a16:creationId xmlns="" xmlns:a16="http://schemas.microsoft.com/office/drawing/2014/main" id="{200FD2E5-59F3-4B16-B642-557D93DA9A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49403228"/>
              </p:ext>
            </p:extLst>
          </p:nvPr>
        </p:nvGraphicFramePr>
        <p:xfrm>
          <a:off x="10933961" y="226781"/>
          <a:ext cx="211387" cy="327383"/>
        </p:xfrm>
        <a:graphic>
          <a:graphicData uri="http://schemas.openxmlformats.org/presentationml/2006/ole">
            <p:oleObj spid="_x0000_s8531" name="Equation" r:id="rId4" imgW="126720" imgH="177480" progId="Equation.DSMT4">
              <p:embed/>
            </p:oleObj>
          </a:graphicData>
        </a:graphic>
      </p:graphicFrame>
      <p:sp>
        <p:nvSpPr>
          <p:cNvPr id="7" name="Obdĺžnik 6">
            <a:extLst>
              <a:ext uri="{FF2B5EF4-FFF2-40B4-BE49-F238E27FC236}">
                <a16:creationId xmlns="" xmlns:a16="http://schemas.microsoft.com/office/drawing/2014/main" id="{2FF69261-A3AB-4713-ABDD-93708530643D}"/>
              </a:ext>
            </a:extLst>
          </p:cNvPr>
          <p:cNvSpPr/>
          <p:nvPr/>
        </p:nvSpPr>
        <p:spPr>
          <a:xfrm>
            <a:off x="5167190" y="833189"/>
            <a:ext cx="6640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b="1" dirty="0"/>
              <a:t>Approach based on characteristic polynomial of nonnegative irreducible matrix   </a:t>
            </a:r>
          </a:p>
        </p:txBody>
      </p:sp>
      <p:graphicFrame>
        <p:nvGraphicFramePr>
          <p:cNvPr id="9" name="Objekt 8">
            <a:extLst>
              <a:ext uri="{FF2B5EF4-FFF2-40B4-BE49-F238E27FC236}">
                <a16:creationId xmlns="" xmlns:a16="http://schemas.microsoft.com/office/drawing/2014/main" id="{5AC3856A-3F02-48DE-9B0E-6CDE7488E2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85521626"/>
              </p:ext>
            </p:extLst>
          </p:nvPr>
        </p:nvGraphicFramePr>
        <p:xfrm>
          <a:off x="5262794" y="1588688"/>
          <a:ext cx="2575771" cy="348802"/>
        </p:xfrm>
        <a:graphic>
          <a:graphicData uri="http://schemas.openxmlformats.org/presentationml/2006/ole">
            <p:oleObj spid="_x0000_s8532" name="Equation" r:id="rId5" imgW="1828800" imgH="241300" progId="Equation.DSMT4">
              <p:embed/>
            </p:oleObj>
          </a:graphicData>
        </a:graphic>
      </p:graphicFrame>
      <p:sp>
        <p:nvSpPr>
          <p:cNvPr id="18" name="Obdĺžnik 17">
            <a:extLst>
              <a:ext uri="{FF2B5EF4-FFF2-40B4-BE49-F238E27FC236}">
                <a16:creationId xmlns="" xmlns:a16="http://schemas.microsoft.com/office/drawing/2014/main" id="{B5FABDCC-AD58-44B9-AE24-AFE007AB5EEF}"/>
              </a:ext>
            </a:extLst>
          </p:cNvPr>
          <p:cNvSpPr/>
          <p:nvPr/>
        </p:nvSpPr>
        <p:spPr>
          <a:xfrm>
            <a:off x="587892" y="924979"/>
            <a:ext cx="1606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sk-SK" b="1" dirty="0"/>
              <a:t>Algorithm</a:t>
            </a:r>
          </a:p>
        </p:txBody>
      </p:sp>
      <p:graphicFrame>
        <p:nvGraphicFramePr>
          <p:cNvPr id="11" name="Objekt 10">
            <a:extLst>
              <a:ext uri="{FF2B5EF4-FFF2-40B4-BE49-F238E27FC236}">
                <a16:creationId xmlns="" xmlns:a16="http://schemas.microsoft.com/office/drawing/2014/main" id="{4CB0A815-212F-46C4-8449-5006DB4065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77117682"/>
              </p:ext>
            </p:extLst>
          </p:nvPr>
        </p:nvGraphicFramePr>
        <p:xfrm>
          <a:off x="8897938" y="4691063"/>
          <a:ext cx="2128837" cy="568325"/>
        </p:xfrm>
        <a:graphic>
          <a:graphicData uri="http://schemas.openxmlformats.org/presentationml/2006/ole">
            <p:oleObj spid="_x0000_s8533" name="Equation" r:id="rId6" imgW="774360" imgH="203040" progId="Equation.DSMT4">
              <p:embed/>
            </p:oleObj>
          </a:graphicData>
        </a:graphic>
      </p:graphicFrame>
      <p:graphicFrame>
        <p:nvGraphicFramePr>
          <p:cNvPr id="21" name="Objekt 20">
            <a:extLst>
              <a:ext uri="{FF2B5EF4-FFF2-40B4-BE49-F238E27FC236}">
                <a16:creationId xmlns="" xmlns:a16="http://schemas.microsoft.com/office/drawing/2014/main" id="{3FA3B44F-5F21-4FB5-BC97-5413C671A2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08168838"/>
              </p:ext>
            </p:extLst>
          </p:nvPr>
        </p:nvGraphicFramePr>
        <p:xfrm>
          <a:off x="6991350" y="1162050"/>
          <a:ext cx="246063" cy="269875"/>
        </p:xfrm>
        <a:graphic>
          <a:graphicData uri="http://schemas.openxmlformats.org/presentationml/2006/ole">
            <p:oleObj spid="_x0000_s8534" name="Equation" r:id="rId7" imgW="164880" imgH="177480" progId="Equation.DSMT4">
              <p:embed/>
            </p:oleObj>
          </a:graphicData>
        </a:graphic>
      </p:graphicFrame>
      <p:sp>
        <p:nvSpPr>
          <p:cNvPr id="16" name="Rectangle 13">
            <a:extLst>
              <a:ext uri="{FF2B5EF4-FFF2-40B4-BE49-F238E27FC236}">
                <a16:creationId xmlns="" xmlns:a16="http://schemas.microsoft.com/office/drawing/2014/main" id="{840591B4-4A82-4F69-B43A-77676F939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" y="26790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17" name="Objekt 16">
            <a:extLst>
              <a:ext uri="{FF2B5EF4-FFF2-40B4-BE49-F238E27FC236}">
                <a16:creationId xmlns="" xmlns:a16="http://schemas.microsoft.com/office/drawing/2014/main" id="{29B44DA3-B2A0-4771-8B1E-ADC11AFC4B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28051813"/>
              </p:ext>
            </p:extLst>
          </p:nvPr>
        </p:nvGraphicFramePr>
        <p:xfrm>
          <a:off x="260350" y="1641903"/>
          <a:ext cx="4592638" cy="3487737"/>
        </p:xfrm>
        <a:graphic>
          <a:graphicData uri="http://schemas.openxmlformats.org/presentationml/2006/ole">
            <p:oleObj spid="_x0000_s8535" name="Equation" r:id="rId8" imgW="3390840" imgH="2577960" progId="Equation.DSMT4">
              <p:embed/>
            </p:oleObj>
          </a:graphicData>
        </a:graphic>
      </p:graphicFrame>
      <p:cxnSp>
        <p:nvCxnSpPr>
          <p:cNvPr id="20" name="Rovná spojnica 19">
            <a:extLst>
              <a:ext uri="{FF2B5EF4-FFF2-40B4-BE49-F238E27FC236}">
                <a16:creationId xmlns="" xmlns:a16="http://schemas.microsoft.com/office/drawing/2014/main" id="{3429D750-7858-4952-8B9F-17C74486A9F9}"/>
              </a:ext>
            </a:extLst>
          </p:cNvPr>
          <p:cNvCxnSpPr>
            <a:cxnSpLocks/>
          </p:cNvCxnSpPr>
          <p:nvPr/>
        </p:nvCxnSpPr>
        <p:spPr>
          <a:xfrm>
            <a:off x="5037586" y="777240"/>
            <a:ext cx="0" cy="487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072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ok 35">
            <a:extLst>
              <a:ext uri="{FF2B5EF4-FFF2-40B4-BE49-F238E27FC236}">
                <a16:creationId xmlns="" xmlns:a16="http://schemas.microsoft.com/office/drawing/2014/main" id="{7D4966C6-1EEB-4360-A554-CD03DD7F6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" y="1472409"/>
            <a:ext cx="12181225" cy="5278880"/>
          </a:xfrm>
          <a:prstGeom prst="rect">
            <a:avLst/>
          </a:prstGeom>
        </p:spPr>
      </p:pic>
      <p:sp>
        <p:nvSpPr>
          <p:cNvPr id="40" name="Obdĺžnik 39">
            <a:extLst>
              <a:ext uri="{FF2B5EF4-FFF2-40B4-BE49-F238E27FC236}">
                <a16:creationId xmlns="" xmlns:a16="http://schemas.microsoft.com/office/drawing/2014/main" id="{FE42DA74-9EBC-47D8-B80B-A84AF6149BB8}"/>
              </a:ext>
            </a:extLst>
          </p:cNvPr>
          <p:cNvSpPr/>
          <p:nvPr/>
        </p:nvSpPr>
        <p:spPr>
          <a:xfrm>
            <a:off x="2503173" y="1951953"/>
            <a:ext cx="8823957" cy="601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Bublina reči: oválna 1">
            <a:extLst>
              <a:ext uri="{FF2B5EF4-FFF2-40B4-BE49-F238E27FC236}">
                <a16:creationId xmlns="" xmlns:a16="http://schemas.microsoft.com/office/drawing/2014/main" id="{599F4737-B621-4A7C-B460-A17CEB45966A}"/>
              </a:ext>
            </a:extLst>
          </p:cNvPr>
          <p:cNvSpPr/>
          <p:nvPr/>
        </p:nvSpPr>
        <p:spPr>
          <a:xfrm>
            <a:off x="641268" y="4316027"/>
            <a:ext cx="1645985" cy="601509"/>
          </a:xfrm>
          <a:prstGeom prst="wedgeEllipseCallout">
            <a:avLst>
              <a:gd name="adj1" fmla="val 15157"/>
              <a:gd name="adj2" fmla="val 1107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First case in </a:t>
            </a:r>
            <a:r>
              <a:rPr lang="sk-SK" dirty="0">
                <a:solidFill>
                  <a:srgbClr val="FF0000"/>
                </a:solidFill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arch 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8" name="Bublina reči: oválna 37">
            <a:extLst>
              <a:ext uri="{FF2B5EF4-FFF2-40B4-BE49-F238E27FC236}">
                <a16:creationId xmlns="" xmlns:a16="http://schemas.microsoft.com/office/drawing/2014/main" id="{C8AD0991-9450-45E4-A940-53FC350DB9ED}"/>
              </a:ext>
            </a:extLst>
          </p:cNvPr>
          <p:cNvSpPr/>
          <p:nvPr/>
        </p:nvSpPr>
        <p:spPr>
          <a:xfrm>
            <a:off x="1018522" y="3059399"/>
            <a:ext cx="1268731" cy="752642"/>
          </a:xfrm>
          <a:prstGeom prst="wedgeEllipseCallout">
            <a:avLst>
              <a:gd name="adj1" fmla="val 110300"/>
              <a:gd name="adj2" fmla="val 230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Alpha variant</a:t>
            </a:r>
            <a:endParaRPr lang="sk-SK" dirty="0"/>
          </a:p>
        </p:txBody>
      </p:sp>
      <p:sp>
        <p:nvSpPr>
          <p:cNvPr id="39" name="Bublina reči: oválna 38">
            <a:extLst>
              <a:ext uri="{FF2B5EF4-FFF2-40B4-BE49-F238E27FC236}">
                <a16:creationId xmlns="" xmlns:a16="http://schemas.microsoft.com/office/drawing/2014/main" id="{A6AEE0EA-55DB-494E-885A-0585EEBE1123}"/>
              </a:ext>
            </a:extLst>
          </p:cNvPr>
          <p:cNvSpPr/>
          <p:nvPr/>
        </p:nvSpPr>
        <p:spPr>
          <a:xfrm>
            <a:off x="2693184" y="2630822"/>
            <a:ext cx="1203633" cy="752643"/>
          </a:xfrm>
          <a:prstGeom prst="wedgeEllipseCallout">
            <a:avLst>
              <a:gd name="adj1" fmla="val 27881"/>
              <a:gd name="adj2" fmla="val 229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Mass testing</a:t>
            </a:r>
            <a:endParaRPr lang="sk-SK" dirty="0"/>
          </a:p>
        </p:txBody>
      </p:sp>
      <p:sp>
        <p:nvSpPr>
          <p:cNvPr id="42" name="Bublina reči: oválna 41">
            <a:extLst>
              <a:ext uri="{FF2B5EF4-FFF2-40B4-BE49-F238E27FC236}">
                <a16:creationId xmlns="" xmlns:a16="http://schemas.microsoft.com/office/drawing/2014/main" id="{9666864C-C0B3-47E3-A180-F0EA77877945}"/>
              </a:ext>
            </a:extLst>
          </p:cNvPr>
          <p:cNvSpPr/>
          <p:nvPr/>
        </p:nvSpPr>
        <p:spPr>
          <a:xfrm>
            <a:off x="4426440" y="2194645"/>
            <a:ext cx="1882140" cy="601509"/>
          </a:xfrm>
          <a:prstGeom prst="wedgeEllipseCallout">
            <a:avLst>
              <a:gd name="adj1" fmla="val 11790"/>
              <a:gd name="adj2" fmla="val 4128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Vaccination</a:t>
            </a:r>
            <a:endParaRPr lang="sk-SK" dirty="0"/>
          </a:p>
        </p:txBody>
      </p:sp>
      <p:sp>
        <p:nvSpPr>
          <p:cNvPr id="44" name="Bublina reči: oválna 43">
            <a:extLst>
              <a:ext uri="{FF2B5EF4-FFF2-40B4-BE49-F238E27FC236}">
                <a16:creationId xmlns="" xmlns:a16="http://schemas.microsoft.com/office/drawing/2014/main" id="{22012187-2593-48D2-8825-9DF87DE03D51}"/>
              </a:ext>
            </a:extLst>
          </p:cNvPr>
          <p:cNvSpPr/>
          <p:nvPr/>
        </p:nvSpPr>
        <p:spPr>
          <a:xfrm>
            <a:off x="2996446" y="1345158"/>
            <a:ext cx="2371064" cy="752643"/>
          </a:xfrm>
          <a:prstGeom prst="wedgeEllipseCallout">
            <a:avLst>
              <a:gd name="adj1" fmla="val -8410"/>
              <a:gd name="adj2" fmla="val 4140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Periodic testing of population</a:t>
            </a:r>
            <a:endParaRPr lang="sk-SK" dirty="0"/>
          </a:p>
        </p:txBody>
      </p:sp>
      <p:sp>
        <p:nvSpPr>
          <p:cNvPr id="47" name="Bublina reči: oválna 46">
            <a:extLst>
              <a:ext uri="{FF2B5EF4-FFF2-40B4-BE49-F238E27FC236}">
                <a16:creationId xmlns="" xmlns:a16="http://schemas.microsoft.com/office/drawing/2014/main" id="{E1E894D5-1BE9-4475-98DF-50127D1F1EE1}"/>
              </a:ext>
            </a:extLst>
          </p:cNvPr>
          <p:cNvSpPr/>
          <p:nvPr/>
        </p:nvSpPr>
        <p:spPr>
          <a:xfrm>
            <a:off x="1479402" y="2047402"/>
            <a:ext cx="1395709" cy="807414"/>
          </a:xfrm>
          <a:prstGeom prst="wedgeEllipseCallout">
            <a:avLst>
              <a:gd name="adj1" fmla="val 84778"/>
              <a:gd name="adj2" fmla="val 312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Antigen tests</a:t>
            </a:r>
            <a:endParaRPr lang="sk-SK" dirty="0"/>
          </a:p>
        </p:txBody>
      </p:sp>
      <p:sp>
        <p:nvSpPr>
          <p:cNvPr id="50" name="Bublina reči: oválna 49">
            <a:extLst>
              <a:ext uri="{FF2B5EF4-FFF2-40B4-BE49-F238E27FC236}">
                <a16:creationId xmlns="" xmlns:a16="http://schemas.microsoft.com/office/drawing/2014/main" id="{5B9CEC93-CAFC-4ABE-BC1D-F857F30765C5}"/>
              </a:ext>
            </a:extLst>
          </p:cNvPr>
          <p:cNvSpPr/>
          <p:nvPr/>
        </p:nvSpPr>
        <p:spPr>
          <a:xfrm>
            <a:off x="4178790" y="3939262"/>
            <a:ext cx="1188720" cy="713113"/>
          </a:xfrm>
          <a:prstGeom prst="wedgeEllipseCallout">
            <a:avLst>
              <a:gd name="adj1" fmla="val 57276"/>
              <a:gd name="adj2" fmla="val 1196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Delta variant</a:t>
            </a:r>
            <a:endParaRPr lang="sk-SK" dirty="0"/>
          </a:p>
        </p:txBody>
      </p:sp>
      <p:sp>
        <p:nvSpPr>
          <p:cNvPr id="54" name="Bublina reči: oválna 53">
            <a:extLst>
              <a:ext uri="{FF2B5EF4-FFF2-40B4-BE49-F238E27FC236}">
                <a16:creationId xmlns="" xmlns:a16="http://schemas.microsoft.com/office/drawing/2014/main" id="{367035E0-A03F-4A99-9360-4C3E43646C95}"/>
              </a:ext>
            </a:extLst>
          </p:cNvPr>
          <p:cNvSpPr/>
          <p:nvPr/>
        </p:nvSpPr>
        <p:spPr>
          <a:xfrm>
            <a:off x="714543" y="815713"/>
            <a:ext cx="1395709" cy="807414"/>
          </a:xfrm>
          <a:prstGeom prst="wedgeEllipseCallout">
            <a:avLst>
              <a:gd name="adj1" fmla="val 31622"/>
              <a:gd name="adj2" fmla="val 86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School closing</a:t>
            </a:r>
            <a:endParaRPr lang="sk-SK" dirty="0"/>
          </a:p>
        </p:txBody>
      </p:sp>
      <p:sp>
        <p:nvSpPr>
          <p:cNvPr id="57" name="Bublina reči: oválna 56">
            <a:extLst>
              <a:ext uri="{FF2B5EF4-FFF2-40B4-BE49-F238E27FC236}">
                <a16:creationId xmlns="" xmlns:a16="http://schemas.microsoft.com/office/drawing/2014/main" id="{3DAD3B0E-B655-4E62-9FB7-7180669FA013}"/>
              </a:ext>
            </a:extLst>
          </p:cNvPr>
          <p:cNvSpPr/>
          <p:nvPr/>
        </p:nvSpPr>
        <p:spPr>
          <a:xfrm>
            <a:off x="5875334" y="978061"/>
            <a:ext cx="1395709" cy="807414"/>
          </a:xfrm>
          <a:prstGeom prst="wedgeEllipseCallout">
            <a:avLst>
              <a:gd name="adj1" fmla="val -32107"/>
              <a:gd name="adj2" fmla="val 779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Border control</a:t>
            </a:r>
            <a:endParaRPr lang="sk-SK" dirty="0"/>
          </a:p>
        </p:txBody>
      </p:sp>
      <p:sp>
        <p:nvSpPr>
          <p:cNvPr id="58" name="Bublina reči: oválna 57">
            <a:extLst>
              <a:ext uri="{FF2B5EF4-FFF2-40B4-BE49-F238E27FC236}">
                <a16:creationId xmlns="" xmlns:a16="http://schemas.microsoft.com/office/drawing/2014/main" id="{BA049D36-586A-4AB3-807C-570A7D07D638}"/>
              </a:ext>
            </a:extLst>
          </p:cNvPr>
          <p:cNvSpPr/>
          <p:nvPr/>
        </p:nvSpPr>
        <p:spPr>
          <a:xfrm>
            <a:off x="7069438" y="308075"/>
            <a:ext cx="2038593" cy="807414"/>
          </a:xfrm>
          <a:prstGeom prst="wedgeEllipseCallout">
            <a:avLst>
              <a:gd name="adj1" fmla="val -27243"/>
              <a:gd name="adj2" fmla="val 696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Pandemic traffic light</a:t>
            </a:r>
            <a:endParaRPr lang="sk-SK" dirty="0"/>
          </a:p>
        </p:txBody>
      </p:sp>
      <p:sp>
        <p:nvSpPr>
          <p:cNvPr id="59" name="Bublina reči: oválna 58">
            <a:extLst>
              <a:ext uri="{FF2B5EF4-FFF2-40B4-BE49-F238E27FC236}">
                <a16:creationId xmlns="" xmlns:a16="http://schemas.microsoft.com/office/drawing/2014/main" id="{8B4489B6-37FE-493B-98A7-9683D6A40650}"/>
              </a:ext>
            </a:extLst>
          </p:cNvPr>
          <p:cNvSpPr/>
          <p:nvPr/>
        </p:nvSpPr>
        <p:spPr>
          <a:xfrm>
            <a:off x="8003869" y="1389931"/>
            <a:ext cx="2728489" cy="807414"/>
          </a:xfrm>
          <a:prstGeom prst="wedgeEllipseCallout">
            <a:avLst>
              <a:gd name="adj1" fmla="val -28000"/>
              <a:gd name="adj2" fmla="val 830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Hospital Capacity shrinking</a:t>
            </a:r>
          </a:p>
        </p:txBody>
      </p:sp>
      <p:sp>
        <p:nvSpPr>
          <p:cNvPr id="60" name="Bublina reči: oválna 59">
            <a:extLst>
              <a:ext uri="{FF2B5EF4-FFF2-40B4-BE49-F238E27FC236}">
                <a16:creationId xmlns="" xmlns:a16="http://schemas.microsoft.com/office/drawing/2014/main" id="{AF44473C-37CD-436A-87E7-E06F9BEA25BC}"/>
              </a:ext>
            </a:extLst>
          </p:cNvPr>
          <p:cNvSpPr/>
          <p:nvPr/>
        </p:nvSpPr>
        <p:spPr>
          <a:xfrm>
            <a:off x="1774601" y="271839"/>
            <a:ext cx="3154948" cy="837888"/>
          </a:xfrm>
          <a:prstGeom prst="wedgeEllipseCallout">
            <a:avLst>
              <a:gd name="adj1" fmla="val -8311"/>
              <a:gd name="adj2" fmla="val 744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Marginalized  communities</a:t>
            </a:r>
          </a:p>
        </p:txBody>
      </p:sp>
      <p:sp>
        <p:nvSpPr>
          <p:cNvPr id="61" name="Bublina reči: oválna 60">
            <a:extLst>
              <a:ext uri="{FF2B5EF4-FFF2-40B4-BE49-F238E27FC236}">
                <a16:creationId xmlns="" xmlns:a16="http://schemas.microsoft.com/office/drawing/2014/main" id="{48C8766C-14C9-4E01-90B4-2985D55D1660}"/>
              </a:ext>
            </a:extLst>
          </p:cNvPr>
          <p:cNvSpPr/>
          <p:nvPr/>
        </p:nvSpPr>
        <p:spPr>
          <a:xfrm>
            <a:off x="7086504" y="2529091"/>
            <a:ext cx="1607915" cy="713113"/>
          </a:xfrm>
          <a:prstGeom prst="wedgeEllipseCallout">
            <a:avLst>
              <a:gd name="adj1" fmla="val -85673"/>
              <a:gd name="adj2" fmla="val 790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Omicron variant</a:t>
            </a:r>
          </a:p>
        </p:txBody>
      </p:sp>
      <p:sp>
        <p:nvSpPr>
          <p:cNvPr id="62" name="Bublina reči: oválna 61">
            <a:extLst>
              <a:ext uri="{FF2B5EF4-FFF2-40B4-BE49-F238E27FC236}">
                <a16:creationId xmlns="" xmlns:a16="http://schemas.microsoft.com/office/drawing/2014/main" id="{472F6B6B-3164-4796-BB01-058A0D012CAB}"/>
              </a:ext>
            </a:extLst>
          </p:cNvPr>
          <p:cNvSpPr/>
          <p:nvPr/>
        </p:nvSpPr>
        <p:spPr>
          <a:xfrm>
            <a:off x="9268384" y="2535789"/>
            <a:ext cx="1826359" cy="601509"/>
          </a:xfrm>
          <a:prstGeom prst="wedgeEllipseCallout">
            <a:avLst>
              <a:gd name="adj1" fmla="val -43910"/>
              <a:gd name="adj2" fmla="val 975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Lockdowns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="" xmlns:a16="http://schemas.microsoft.com/office/drawing/2014/main" id="{A6C30E0F-6FF1-42FD-830E-923D8D6F4797}"/>
              </a:ext>
            </a:extLst>
          </p:cNvPr>
          <p:cNvSpPr txBox="1"/>
          <p:nvPr/>
        </p:nvSpPr>
        <p:spPr>
          <a:xfrm>
            <a:off x="9613410" y="0"/>
            <a:ext cx="25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COVID</a:t>
            </a:r>
            <a:r>
              <a:rPr lang="sk-SK" sz="4400" dirty="0"/>
              <a:t>-</a:t>
            </a:r>
            <a:r>
              <a:rPr lang="en-US" sz="4400" dirty="0"/>
              <a:t>19 </a:t>
            </a:r>
          </a:p>
        </p:txBody>
      </p:sp>
      <p:cxnSp>
        <p:nvCxnSpPr>
          <p:cNvPr id="20" name="Rovná spojnica 19">
            <a:extLst>
              <a:ext uri="{FF2B5EF4-FFF2-40B4-BE49-F238E27FC236}">
                <a16:creationId xmlns="" xmlns:a16="http://schemas.microsoft.com/office/drawing/2014/main" id="{6B466F5F-953C-4C09-9C83-59FF849E612D}"/>
              </a:ext>
            </a:extLst>
          </p:cNvPr>
          <p:cNvCxnSpPr>
            <a:cxnSpLocks/>
          </p:cNvCxnSpPr>
          <p:nvPr/>
        </p:nvCxnSpPr>
        <p:spPr>
          <a:xfrm>
            <a:off x="7196060" y="4585960"/>
            <a:ext cx="0" cy="784791"/>
          </a:xfrm>
          <a:prstGeom prst="line">
            <a:avLst/>
          </a:prstGeom>
          <a:ln w="25400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229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lokTextu 42">
            <a:extLst>
              <a:ext uri="{FF2B5EF4-FFF2-40B4-BE49-F238E27FC236}">
                <a16:creationId xmlns="" xmlns:a16="http://schemas.microsoft.com/office/drawing/2014/main" id="{CCFCCDBE-E1F9-4DA2-82FF-034AB8F0BE04}"/>
              </a:ext>
            </a:extLst>
          </p:cNvPr>
          <p:cNvSpPr txBox="1"/>
          <p:nvPr/>
        </p:nvSpPr>
        <p:spPr>
          <a:xfrm>
            <a:off x="0" y="2328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MI SAS vs. COVID 19 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="" xmlns:a16="http://schemas.microsoft.com/office/drawing/2014/main" id="{5A40B642-6593-4AB6-B306-4F3DD9932286}"/>
              </a:ext>
            </a:extLst>
          </p:cNvPr>
          <p:cNvSpPr txBox="1"/>
          <p:nvPr/>
        </p:nvSpPr>
        <p:spPr>
          <a:xfrm>
            <a:off x="0" y="1363801"/>
            <a:ext cx="12192000" cy="448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First meeting at central of SAS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	</a:t>
            </a:r>
            <a:r>
              <a:rPr lang="en-US" sz="2400" dirty="0">
                <a:solidFill>
                  <a:srgbClr val="0070C0"/>
                </a:solidFill>
              </a:rPr>
              <a:t>SAS will not communicate to public directly and parallelly to IZP but we will do the 	watchdog for IZP outputs.</a:t>
            </a:r>
          </a:p>
          <a:p>
            <a:endParaRPr lang="en-US" sz="10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Consultation with Institute for Healthcare Politics (IZP</a:t>
            </a:r>
            <a:r>
              <a:rPr lang="sk-SK" sz="2400" b="1" dirty="0"/>
              <a:t>)</a:t>
            </a:r>
          </a:p>
          <a:p>
            <a:r>
              <a:rPr lang="en-US" sz="2400" dirty="0">
                <a:solidFill>
                  <a:srgbClr val="0070C0"/>
                </a:solidFill>
              </a:rPr>
              <a:t>	</a:t>
            </a:r>
            <a:r>
              <a:rPr lang="sk-SK" sz="2400" dirty="0">
                <a:solidFill>
                  <a:srgbClr val="0070C0"/>
                </a:solidFill>
              </a:rPr>
              <a:t>MI-SAS</a:t>
            </a:r>
            <a:r>
              <a:rPr lang="en-US" sz="2400" dirty="0">
                <a:solidFill>
                  <a:srgbClr val="0070C0"/>
                </a:solidFill>
              </a:rPr>
              <a:t> consulting a model of contact and share contact matrix with IZP</a:t>
            </a:r>
            <a:r>
              <a:rPr lang="sk-SK" sz="2400" dirty="0">
                <a:solidFill>
                  <a:srgbClr val="0070C0"/>
                </a:solidFill>
              </a:rPr>
              <a:t>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endParaRPr lang="sk-SK" sz="2400" dirty="0">
              <a:solidFill>
                <a:srgbClr val="0070C0"/>
              </a:solidFill>
            </a:endParaRPr>
          </a:p>
          <a:p>
            <a:r>
              <a:rPr lang="sk-SK" sz="2400" dirty="0">
                <a:solidFill>
                  <a:srgbClr val="0070C0"/>
                </a:solidFill>
              </a:rPr>
              <a:t>	</a:t>
            </a:r>
            <a:r>
              <a:rPr lang="en-US" sz="2400" dirty="0">
                <a:solidFill>
                  <a:srgbClr val="0070C0"/>
                </a:solidFill>
              </a:rPr>
              <a:t>We consult two IZP COVID-19 reports before their dissemination</a:t>
            </a:r>
            <a:r>
              <a:rPr lang="sk-SK" sz="2400" dirty="0">
                <a:solidFill>
                  <a:srgbClr val="0070C0"/>
                </a:solidFill>
              </a:rPr>
              <a:t>.</a:t>
            </a:r>
            <a:endParaRPr lang="en-US" sz="2400" dirty="0">
              <a:solidFill>
                <a:srgbClr val="0070C0"/>
              </a:solidFill>
            </a:endParaRPr>
          </a:p>
          <a:p>
            <a:endParaRPr lang="sk-SK" sz="105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One meeting with Minister of the Interior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Two meeting with pandemic commission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/>
              <a:t>One meeting with Ministry of Health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	</a:t>
            </a:r>
            <a:r>
              <a:rPr lang="en-US" sz="2400" dirty="0">
                <a:solidFill>
                  <a:srgbClr val="0070C0"/>
                </a:solidFill>
              </a:rPr>
              <a:t>Direct financing is not possible, no interest in modeling of epidemy.</a:t>
            </a:r>
            <a:endParaRPr lang="sk-SK" sz="2800" dirty="0"/>
          </a:p>
        </p:txBody>
      </p:sp>
      <p:pic>
        <p:nvPicPr>
          <p:cNvPr id="4" name="Grafický objekt 3" descr="Značka palec hore">
            <a:extLst>
              <a:ext uri="{FF2B5EF4-FFF2-40B4-BE49-F238E27FC236}">
                <a16:creationId xmlns="" xmlns:a16="http://schemas.microsoft.com/office/drawing/2014/main" id="{FDAABCB6-E5C4-4950-9D9F-D6CAA623A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0890" y="1885027"/>
            <a:ext cx="914400" cy="914400"/>
          </a:xfrm>
          <a:prstGeom prst="rect">
            <a:avLst/>
          </a:prstGeom>
        </p:spPr>
      </p:pic>
      <p:pic>
        <p:nvPicPr>
          <p:cNvPr id="7" name="Grafický objekt 6" descr="Značka palec hore">
            <a:extLst>
              <a:ext uri="{FF2B5EF4-FFF2-40B4-BE49-F238E27FC236}">
                <a16:creationId xmlns="" xmlns:a16="http://schemas.microsoft.com/office/drawing/2014/main" id="{CC35663C-7F09-483F-B45D-507251AB0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3000" y="3108960"/>
            <a:ext cx="914400" cy="914400"/>
          </a:xfrm>
          <a:prstGeom prst="rect">
            <a:avLst/>
          </a:prstGeom>
        </p:spPr>
      </p:pic>
      <p:pic>
        <p:nvPicPr>
          <p:cNvPr id="8" name="Grafický objekt 7" descr="Značka palec hore">
            <a:extLst>
              <a:ext uri="{FF2B5EF4-FFF2-40B4-BE49-F238E27FC236}">
                <a16:creationId xmlns="" xmlns:a16="http://schemas.microsoft.com/office/drawing/2014/main" id="{702A2765-5A88-41BC-8AA4-B24EBF07D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9355800" y="5392444"/>
            <a:ext cx="914400" cy="9143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862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: zaoblené rohy 7">
            <a:extLst>
              <a:ext uri="{FF2B5EF4-FFF2-40B4-BE49-F238E27FC236}">
                <a16:creationId xmlns="" xmlns:a16="http://schemas.microsoft.com/office/drawing/2014/main" id="{AAB835F7-6DC7-425E-926D-EF429402086B}"/>
              </a:ext>
            </a:extLst>
          </p:cNvPr>
          <p:cNvSpPr/>
          <p:nvPr/>
        </p:nvSpPr>
        <p:spPr>
          <a:xfrm>
            <a:off x="1390649" y="1783821"/>
            <a:ext cx="5343525" cy="3893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BlokTextu 18">
            <a:extLst>
              <a:ext uri="{FF2B5EF4-FFF2-40B4-BE49-F238E27FC236}">
                <a16:creationId xmlns="" xmlns:a16="http://schemas.microsoft.com/office/drawing/2014/main" id="{5A40B642-6593-4AB6-B306-4F3DD9932286}"/>
              </a:ext>
            </a:extLst>
          </p:cNvPr>
          <p:cNvSpPr txBox="1"/>
          <p:nvPr/>
        </p:nvSpPr>
        <p:spPr>
          <a:xfrm>
            <a:off x="381000" y="769441"/>
            <a:ext cx="118110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Mathematical modeling of epidemy of COVID 19 on Slovakia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400" dirty="0"/>
              <a:t>Compartmental model including 3 age groups, geography and transport patterns</a:t>
            </a:r>
            <a:r>
              <a:rPr lang="sk-SK" sz="2400" dirty="0"/>
              <a:t>.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en-US" sz="500" dirty="0"/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400" dirty="0"/>
              <a:t>Mote Carlo simulation over communities</a:t>
            </a:r>
            <a:r>
              <a:rPr lang="sk-SK" sz="2400" dirty="0"/>
              <a:t>.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sk-SK" sz="500" dirty="0"/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400" dirty="0"/>
              <a:t>Large scale/low detail epidemic model for analysis of impact</a:t>
            </a:r>
            <a:r>
              <a:rPr lang="sk-SK" sz="2400" dirty="0"/>
              <a:t> of </a:t>
            </a:r>
            <a:r>
              <a:rPr lang="en-US" sz="2400" dirty="0"/>
              <a:t>interstate transfer</a:t>
            </a:r>
          </a:p>
        </p:txBody>
      </p:sp>
      <p:sp>
        <p:nvSpPr>
          <p:cNvPr id="43" name="BlokTextu 42">
            <a:extLst>
              <a:ext uri="{FF2B5EF4-FFF2-40B4-BE49-F238E27FC236}">
                <a16:creationId xmlns="" xmlns:a16="http://schemas.microsoft.com/office/drawing/2014/main" id="{CCFCCDBE-E1F9-4DA2-82FF-034AB8F0BE04}"/>
              </a:ext>
            </a:extLst>
          </p:cNvPr>
          <p:cNvSpPr txBox="1"/>
          <p:nvPr/>
        </p:nvSpPr>
        <p:spPr>
          <a:xfrm>
            <a:off x="9613410" y="0"/>
            <a:ext cx="25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COVID</a:t>
            </a:r>
            <a:r>
              <a:rPr lang="sk-SK" sz="4400" dirty="0"/>
              <a:t>-</a:t>
            </a:r>
            <a:r>
              <a:rPr lang="en-US" sz="4400" dirty="0"/>
              <a:t>19 </a:t>
            </a:r>
          </a:p>
        </p:txBody>
      </p:sp>
      <p:sp>
        <p:nvSpPr>
          <p:cNvPr id="2" name="Oblak 1">
            <a:extLst>
              <a:ext uri="{FF2B5EF4-FFF2-40B4-BE49-F238E27FC236}">
                <a16:creationId xmlns="" xmlns:a16="http://schemas.microsoft.com/office/drawing/2014/main" id="{E555B071-BD08-4647-B3BC-922523E1C278}"/>
              </a:ext>
            </a:extLst>
          </p:cNvPr>
          <p:cNvSpPr/>
          <p:nvPr/>
        </p:nvSpPr>
        <p:spPr>
          <a:xfrm>
            <a:off x="5425440" y="2952140"/>
            <a:ext cx="6385560" cy="368107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 </a:t>
            </a:r>
            <a:endParaRPr lang="sk-SK" dirty="0"/>
          </a:p>
        </p:txBody>
      </p:sp>
      <p:pic>
        <p:nvPicPr>
          <p:cNvPr id="9" name="Grafický objekt 8" descr="Značka palec hore">
            <a:extLst>
              <a:ext uri="{FF2B5EF4-FFF2-40B4-BE49-F238E27FC236}">
                <a16:creationId xmlns="" xmlns:a16="http://schemas.microsoft.com/office/drawing/2014/main" id="{10B771A9-B463-436E-BA3B-02F53097F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10532355" y="5660403"/>
            <a:ext cx="914400" cy="914399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D63615A9-650A-48A9-B04E-23867FF948F6}"/>
              </a:ext>
            </a:extLst>
          </p:cNvPr>
          <p:cNvSpPr/>
          <p:nvPr/>
        </p:nvSpPr>
        <p:spPr>
          <a:xfrm>
            <a:off x="5945115" y="3714750"/>
            <a:ext cx="55016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chemeClr val="bg1"/>
                </a:solidFill>
              </a:rPr>
              <a:t>Attempt for APVV project: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“Simulation of COVID-19 spread dynamics and modeling of the impact of targeted epidemiological measures in the conditions of Slovakia”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b="1" dirty="0"/>
              <a:t>     </a:t>
            </a:r>
            <a:endParaRPr lang="en-US" sz="3200" dirty="0"/>
          </a:p>
          <a:p>
            <a:pPr lvl="1"/>
            <a:r>
              <a:rPr lang="en-US" sz="2400" dirty="0"/>
              <a:t>  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="" xmlns:a16="http://schemas.microsoft.com/office/drawing/2014/main" id="{697E6EC4-78F3-45AF-B654-B2E100515262}"/>
              </a:ext>
            </a:extLst>
          </p:cNvPr>
          <p:cNvSpPr/>
          <p:nvPr/>
        </p:nvSpPr>
        <p:spPr>
          <a:xfrm>
            <a:off x="-150885" y="3010622"/>
            <a:ext cx="6096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400" b="1" dirty="0"/>
              <a:t>Cooperation with </a:t>
            </a:r>
          </a:p>
          <a:p>
            <a:pPr lvl="1"/>
            <a:endParaRPr lang="en-US" sz="1000" b="1" dirty="0"/>
          </a:p>
          <a:p>
            <a:pPr lvl="1"/>
            <a:r>
              <a:rPr lang="en-US" sz="2400" dirty="0"/>
              <a:t>	Institute of Geography  SAS</a:t>
            </a:r>
          </a:p>
          <a:p>
            <a:pPr lvl="1"/>
            <a:r>
              <a:rPr lang="en-US" sz="2400" dirty="0"/>
              <a:t>	Institute of Physics  SAS</a:t>
            </a:r>
          </a:p>
          <a:p>
            <a:pPr lvl="1"/>
            <a:r>
              <a:rPr lang="en-US" sz="2400" dirty="0"/>
              <a:t>	Institute for Sociology  SAS</a:t>
            </a:r>
          </a:p>
          <a:p>
            <a:pPr lvl="1"/>
            <a:r>
              <a:rPr lang="en-US" sz="2400" dirty="0"/>
              <a:t>	Biomedical Research Center  SAS </a:t>
            </a:r>
          </a:p>
        </p:txBody>
      </p:sp>
    </p:spTree>
    <p:extLst>
      <p:ext uri="{BB962C8B-B14F-4D97-AF65-F5344CB8AC3E}">
        <p14:creationId xmlns="" xmlns:p14="http://schemas.microsoft.com/office/powerpoint/2010/main" val="14743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2"/>
          <p:cNvSpPr/>
          <p:nvPr/>
        </p:nvSpPr>
        <p:spPr>
          <a:xfrm>
            <a:off x="1809840" y="1714592"/>
            <a:ext cx="8714880" cy="50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16000" indent="-216000">
              <a:spcBef>
                <a:spcPts val="519"/>
              </a:spcBef>
              <a:buClr>
                <a:srgbClr val="000000"/>
              </a:buClr>
              <a:buFont typeface="StarSymbol"/>
              <a:buChar char="-"/>
            </a:pPr>
            <a:endParaRPr lang="sk-SK" sz="2600" spc="-1" dirty="0">
              <a:latin typeface="Arial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dirty="0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dirty="0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dirty="0"/>
          </a:p>
        </p:txBody>
      </p:sp>
      <p:sp>
        <p:nvSpPr>
          <p:cNvPr id="7" name="CustomShape 2"/>
          <p:cNvSpPr/>
          <p:nvPr/>
        </p:nvSpPr>
        <p:spPr>
          <a:xfrm>
            <a:off x="1960379" y="1143158"/>
            <a:ext cx="2126648" cy="15651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8000"/>
          </a:bodyPr>
          <a:lstStyle/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2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2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28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2800" spc="-1" dirty="0">
              <a:latin typeface="Arial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1738282" y="3680279"/>
            <a:ext cx="4357718" cy="27817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221"/>
              </a:spcBef>
            </a:pPr>
            <a:r>
              <a:rPr lang="en-US" sz="2200" spc="-1" dirty="0">
                <a:solidFill>
                  <a:srgbClr val="FF00FF"/>
                </a:solidFill>
              </a:rPr>
              <a:t>Demography + Social Structure + Disease transmission using random agent interaction.</a:t>
            </a:r>
          </a:p>
          <a:p>
            <a:pPr>
              <a:spcBef>
                <a:spcPts val="221"/>
              </a:spcBef>
            </a:pPr>
            <a:endParaRPr lang="sk-SK" sz="2200" spc="-1" dirty="0">
              <a:latin typeface="+mj-lt"/>
            </a:endParaRPr>
          </a:p>
          <a:p>
            <a:pPr>
              <a:spcBef>
                <a:spcPts val="221"/>
              </a:spcBef>
            </a:pPr>
            <a:r>
              <a:rPr lang="en-US" sz="2200" spc="-1" dirty="0">
                <a:latin typeface="+mj-lt"/>
              </a:rPr>
              <a:t>For each agent, information on epidemiological status and presence in communities is maintained.</a:t>
            </a:r>
            <a:endParaRPr lang="sk-SK" sz="2200" spc="-1" dirty="0">
              <a:latin typeface="+mj-lt"/>
            </a:endParaRPr>
          </a:p>
          <a:p>
            <a:pPr>
              <a:spcBef>
                <a:spcPts val="221"/>
              </a:spcBef>
            </a:pPr>
            <a:endParaRPr lang="sk-SK" sz="2000" spc="-1" dirty="0">
              <a:latin typeface="+mj-lt"/>
            </a:endParaRPr>
          </a:p>
          <a:p>
            <a:pPr>
              <a:lnSpc>
                <a:spcPct val="170000"/>
              </a:lnSpc>
              <a:spcBef>
                <a:spcPts val="221"/>
              </a:spcBef>
            </a:pPr>
            <a:endParaRPr lang="sk-SK" sz="2000" spc="-1" dirty="0">
              <a:latin typeface="+mj-lt"/>
            </a:endParaRPr>
          </a:p>
          <a:p>
            <a:pPr>
              <a:lnSpc>
                <a:spcPct val="170000"/>
              </a:lnSpc>
              <a:spcBef>
                <a:spcPts val="221"/>
              </a:spcBef>
            </a:pPr>
            <a:endParaRPr lang="sk-SK" sz="1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  <p:sp>
        <p:nvSpPr>
          <p:cNvPr id="12" name="CustomShape 1"/>
          <p:cNvSpPr/>
          <p:nvPr/>
        </p:nvSpPr>
        <p:spPr>
          <a:xfrm>
            <a:off x="1515259" y="3265554"/>
            <a:ext cx="9144032" cy="306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endParaRPr lang="sk-SK" sz="1400" spc="-1" dirty="0">
              <a:latin typeface="Arial"/>
            </a:endParaRPr>
          </a:p>
        </p:txBody>
      </p:sp>
      <p:sp>
        <p:nvSpPr>
          <p:cNvPr id="17" name="CustomShape 1"/>
          <p:cNvSpPr/>
          <p:nvPr/>
        </p:nvSpPr>
        <p:spPr>
          <a:xfrm>
            <a:off x="1677184" y="3357563"/>
            <a:ext cx="9144032" cy="306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endParaRPr lang="sk-SK" sz="1400" spc="-1" dirty="0">
              <a:latin typeface="Arial"/>
            </a:endParaRPr>
          </a:p>
        </p:txBody>
      </p:sp>
      <p:sp>
        <p:nvSpPr>
          <p:cNvPr id="18" name="CustomShape 2"/>
          <p:cNvSpPr/>
          <p:nvPr/>
        </p:nvSpPr>
        <p:spPr>
          <a:xfrm>
            <a:off x="2122304" y="1143158"/>
            <a:ext cx="2126648" cy="15651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8000"/>
          </a:bodyPr>
          <a:lstStyle/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2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2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28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2800" spc="-1" dirty="0">
              <a:latin typeface="Arial"/>
            </a:endParaRPr>
          </a:p>
        </p:txBody>
      </p:sp>
      <p:pic>
        <p:nvPicPr>
          <p:cNvPr id="19" name="Picture 4" descr="https://d3i71xaburhd42.cloudfront.net/b26e5bd7779626a29ec0dbfdabbff7b7d3cf5c30/2-Figure27.1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7217" y="1061832"/>
            <a:ext cx="9144033" cy="2367169"/>
          </a:xfrm>
          <a:prstGeom prst="rect">
            <a:avLst/>
          </a:prstGeom>
          <a:noFill/>
        </p:spPr>
      </p:pic>
      <p:sp>
        <p:nvSpPr>
          <p:cNvPr id="20" name="CustomShape 1"/>
          <p:cNvSpPr/>
          <p:nvPr/>
        </p:nvSpPr>
        <p:spPr>
          <a:xfrm>
            <a:off x="1677184" y="3265554"/>
            <a:ext cx="9144032" cy="306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endParaRPr lang="sk-SK" sz="1400" spc="-1" dirty="0"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77216" y="2714620"/>
            <a:ext cx="9144000" cy="7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Rounded Rectangle 13"/>
          <p:cNvSpPr/>
          <p:nvPr/>
        </p:nvSpPr>
        <p:spPr>
          <a:xfrm>
            <a:off x="6444481" y="928670"/>
            <a:ext cx="2414585" cy="23574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Rounded Rectangle 12"/>
          <p:cNvSpPr/>
          <p:nvPr/>
        </p:nvSpPr>
        <p:spPr>
          <a:xfrm>
            <a:off x="3015457" y="928670"/>
            <a:ext cx="1785950" cy="23574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9821" y="3542211"/>
            <a:ext cx="38195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CustomShape 3"/>
          <p:cNvSpPr/>
          <p:nvPr/>
        </p:nvSpPr>
        <p:spPr>
          <a:xfrm rot="16200000">
            <a:off x="4904501" y="4834687"/>
            <a:ext cx="2917507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pc="-1" dirty="0">
                <a:solidFill>
                  <a:srgbClr val="000000"/>
                </a:solidFill>
                <a:ea typeface="DejaVu Sans"/>
              </a:rPr>
              <a:t>A fraction of the total population</a:t>
            </a:r>
            <a:endParaRPr lang="sk-SK" sz="1600" spc="-1" dirty="0">
              <a:latin typeface="Arial"/>
            </a:endParaRPr>
          </a:p>
        </p:txBody>
      </p:sp>
      <p:sp>
        <p:nvSpPr>
          <p:cNvPr id="26" name="CustomShape 2"/>
          <p:cNvSpPr/>
          <p:nvPr/>
        </p:nvSpPr>
        <p:spPr>
          <a:xfrm>
            <a:off x="8039375" y="6480353"/>
            <a:ext cx="1259169" cy="367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Time </a:t>
            </a:r>
            <a:r>
              <a:rPr lang="sk-SK" spc="-1" dirty="0">
                <a:solidFill>
                  <a:srgbClr val="000000"/>
                </a:solidFill>
                <a:latin typeface="Calibri"/>
                <a:ea typeface="DejaVu Sans"/>
              </a:rPr>
              <a:t>[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days</a:t>
            </a:r>
            <a:r>
              <a:rPr lang="sk-SK" spc="-1" dirty="0">
                <a:solidFill>
                  <a:srgbClr val="000000"/>
                </a:solidFill>
                <a:latin typeface="Calibri"/>
                <a:ea typeface="DejaVu Sans"/>
              </a:rPr>
              <a:t>]</a:t>
            </a:r>
            <a:endParaRPr lang="sk-SK" spc="-1" dirty="0">
              <a:latin typeface="Arial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="" xmlns:a16="http://schemas.microsoft.com/office/drawing/2014/main" id="{60E7AFFD-C5E6-4D11-81D5-1BB0B257F120}"/>
              </a:ext>
            </a:extLst>
          </p:cNvPr>
          <p:cNvSpPr/>
          <p:nvPr/>
        </p:nvSpPr>
        <p:spPr>
          <a:xfrm>
            <a:off x="1524000" y="0"/>
            <a:ext cx="9143280" cy="857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10000"/>
              </a:lnSpc>
              <a:spcBef>
                <a:spcPts val="221"/>
              </a:spcBef>
            </a:pPr>
            <a:r>
              <a:rPr lang="en-US" sz="3600" spc="-1" dirty="0"/>
              <a:t>Monte Carlo simulation over communities</a:t>
            </a:r>
            <a:endParaRPr lang="sk-SK" sz="3600" spc="-1" dirty="0"/>
          </a:p>
        </p:txBody>
      </p:sp>
      <p:sp>
        <p:nvSpPr>
          <p:cNvPr id="22" name="CustomShape 2">
            <a:extLst>
              <a:ext uri="{FF2B5EF4-FFF2-40B4-BE49-F238E27FC236}">
                <a16:creationId xmlns="" xmlns:a16="http://schemas.microsoft.com/office/drawing/2014/main" id="{00256790-193B-4982-B283-A14B60597908}"/>
              </a:ext>
            </a:extLst>
          </p:cNvPr>
          <p:cNvSpPr/>
          <p:nvPr/>
        </p:nvSpPr>
        <p:spPr>
          <a:xfrm>
            <a:off x="9074290" y="3945369"/>
            <a:ext cx="1363681" cy="306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221"/>
              </a:spcBef>
            </a:pPr>
            <a:r>
              <a:rPr lang="en-US" spc="-1" dirty="0">
                <a:solidFill>
                  <a:srgbClr val="00B050"/>
                </a:solidFill>
              </a:rPr>
              <a:t>Recovered</a:t>
            </a:r>
            <a:endParaRPr lang="en-US" spc="-1" dirty="0">
              <a:solidFill>
                <a:srgbClr val="00B050"/>
              </a:solidFill>
              <a:latin typeface="Arial"/>
            </a:endParaRPr>
          </a:p>
          <a:p>
            <a:pPr>
              <a:spcBef>
                <a:spcPts val="221"/>
              </a:spcBef>
            </a:pPr>
            <a:endParaRPr lang="en-US" spc="-1" dirty="0">
              <a:solidFill>
                <a:srgbClr val="00FF00"/>
              </a:solidFill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="" xmlns:a16="http://schemas.microsoft.com/office/drawing/2014/main" id="{90FCCCF0-5B48-41EC-A432-2B12680B869B}"/>
              </a:ext>
            </a:extLst>
          </p:cNvPr>
          <p:cNvSpPr/>
          <p:nvPr/>
        </p:nvSpPr>
        <p:spPr>
          <a:xfrm>
            <a:off x="9006434" y="4930333"/>
            <a:ext cx="1268900" cy="4362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221"/>
              </a:spcBef>
            </a:pPr>
            <a:r>
              <a:rPr lang="en-US" spc="-1" dirty="0">
                <a:solidFill>
                  <a:srgbClr val="0000FF"/>
                </a:solidFill>
              </a:rPr>
              <a:t>Susceptible</a:t>
            </a: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  <p:sp>
        <p:nvSpPr>
          <p:cNvPr id="24" name="CustomShape 2">
            <a:extLst>
              <a:ext uri="{FF2B5EF4-FFF2-40B4-BE49-F238E27FC236}">
                <a16:creationId xmlns="" xmlns:a16="http://schemas.microsoft.com/office/drawing/2014/main" id="{B40475B9-2553-4EA3-960B-C87AC98C72AC}"/>
              </a:ext>
            </a:extLst>
          </p:cNvPr>
          <p:cNvSpPr/>
          <p:nvPr/>
        </p:nvSpPr>
        <p:spPr>
          <a:xfrm>
            <a:off x="8670272" y="5787792"/>
            <a:ext cx="990308" cy="3052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221"/>
              </a:spcBef>
            </a:pPr>
            <a:r>
              <a:rPr lang="sk-SK" spc="-1" dirty="0" err="1">
                <a:solidFill>
                  <a:srgbClr val="FF0000"/>
                </a:solidFill>
              </a:rPr>
              <a:t>Infected</a:t>
            </a:r>
            <a:endParaRPr lang="sk-SK" spc="-1" dirty="0">
              <a:solidFill>
                <a:srgbClr val="FF0000"/>
              </a:solidFill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1524000" y="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endParaRPr lang="sk-SK" sz="4400" spc="-1" dirty="0"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1809840" y="1331008"/>
            <a:ext cx="8714880" cy="507132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16000" indent="-216000">
              <a:spcBef>
                <a:spcPts val="519"/>
              </a:spcBef>
              <a:buClr>
                <a:srgbClr val="000000"/>
              </a:buClr>
              <a:buFont typeface="StarSymbol"/>
              <a:buChar char="-"/>
            </a:pPr>
            <a:endParaRPr lang="sk-SK" sz="2600" spc="-1" dirty="0">
              <a:latin typeface="Arial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dirty="0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dirty="0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dirty="0"/>
          </a:p>
        </p:txBody>
      </p:sp>
      <p:sp>
        <p:nvSpPr>
          <p:cNvPr id="7" name="CustomShape 2"/>
          <p:cNvSpPr/>
          <p:nvPr/>
        </p:nvSpPr>
        <p:spPr>
          <a:xfrm>
            <a:off x="1969088" y="973888"/>
            <a:ext cx="2126648" cy="15651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8000"/>
          </a:bodyPr>
          <a:lstStyle/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2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2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28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2800" spc="-1" dirty="0">
              <a:latin typeface="Arial"/>
            </a:endParaRPr>
          </a:p>
        </p:txBody>
      </p:sp>
      <p:sp>
        <p:nvSpPr>
          <p:cNvPr id="9" name="CustomShape 2"/>
          <p:cNvSpPr/>
          <p:nvPr/>
        </p:nvSpPr>
        <p:spPr>
          <a:xfrm>
            <a:off x="1666844" y="928670"/>
            <a:ext cx="8929718" cy="54028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221"/>
              </a:spcBef>
              <a:buFont typeface="Arial" pitchFamily="34" charset="0"/>
              <a:buChar char="•"/>
            </a:pPr>
            <a:r>
              <a:rPr lang="sk-SK" sz="2000" spc="-1" dirty="0">
                <a:latin typeface="+mj-lt"/>
              </a:rPr>
              <a:t>  </a:t>
            </a:r>
            <a:r>
              <a:rPr lang="en-US" sz="2000" spc="-1" dirty="0">
                <a:latin typeface="+mj-lt"/>
              </a:rPr>
              <a:t>Each agent is included in several pre-generated communities.</a:t>
            </a:r>
            <a:endParaRPr lang="sk-SK" sz="600" spc="-1" dirty="0">
              <a:latin typeface="+mj-lt"/>
            </a:endParaRPr>
          </a:p>
          <a:p>
            <a:pPr>
              <a:spcBef>
                <a:spcPts val="221"/>
              </a:spcBef>
              <a:buFont typeface="Arial" pitchFamily="34" charset="0"/>
              <a:buChar char="•"/>
            </a:pPr>
            <a:r>
              <a:rPr lang="sk-SK" sz="2000" spc="-1" dirty="0">
                <a:latin typeface="+mj-lt"/>
              </a:rPr>
              <a:t>  </a:t>
            </a:r>
            <a:r>
              <a:rPr lang="en-US" sz="2000" spc="-1" dirty="0">
                <a:latin typeface="+mj-lt"/>
              </a:rPr>
              <a:t>Communities vary in size and overlap each other.</a:t>
            </a:r>
            <a:endParaRPr lang="en-GB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r>
              <a:rPr lang="sk-SK" sz="1600" spc="-1" dirty="0">
                <a:latin typeface="+mj-lt"/>
              </a:rPr>
              <a:t> </a:t>
            </a:r>
          </a:p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1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770033" y="2318895"/>
            <a:ext cx="2928958" cy="35719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Oval 10"/>
          <p:cNvSpPr/>
          <p:nvPr/>
        </p:nvSpPr>
        <p:spPr>
          <a:xfrm>
            <a:off x="4924207" y="1989122"/>
            <a:ext cx="5552205" cy="412768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Oval 11"/>
          <p:cNvSpPr/>
          <p:nvPr/>
        </p:nvSpPr>
        <p:spPr>
          <a:xfrm>
            <a:off x="2101579" y="2885611"/>
            <a:ext cx="1071602" cy="10001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Oval 12"/>
          <p:cNvSpPr/>
          <p:nvPr/>
        </p:nvSpPr>
        <p:spPr>
          <a:xfrm>
            <a:off x="6868907" y="2459152"/>
            <a:ext cx="1285884" cy="857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4" name="Oval 13"/>
          <p:cNvSpPr/>
          <p:nvPr/>
        </p:nvSpPr>
        <p:spPr>
          <a:xfrm>
            <a:off x="2458801" y="2456983"/>
            <a:ext cx="1214414" cy="10715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5" name="Oval 14"/>
          <p:cNvSpPr/>
          <p:nvPr/>
        </p:nvSpPr>
        <p:spPr>
          <a:xfrm>
            <a:off x="2887397" y="2957049"/>
            <a:ext cx="1357322" cy="11430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6" name="Oval 15"/>
          <p:cNvSpPr/>
          <p:nvPr/>
        </p:nvSpPr>
        <p:spPr>
          <a:xfrm>
            <a:off x="3182705" y="3590467"/>
            <a:ext cx="347634" cy="29527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7" name="Oval 16"/>
          <p:cNvSpPr/>
          <p:nvPr/>
        </p:nvSpPr>
        <p:spPr>
          <a:xfrm>
            <a:off x="3611333" y="3304715"/>
            <a:ext cx="347634" cy="29527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Oval 17"/>
          <p:cNvSpPr/>
          <p:nvPr/>
        </p:nvSpPr>
        <p:spPr>
          <a:xfrm>
            <a:off x="3611333" y="3671429"/>
            <a:ext cx="347634" cy="29527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Oval 18"/>
          <p:cNvSpPr/>
          <p:nvPr/>
        </p:nvSpPr>
        <p:spPr>
          <a:xfrm>
            <a:off x="7002258" y="2621078"/>
            <a:ext cx="419072" cy="36671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Oval 19"/>
          <p:cNvSpPr/>
          <p:nvPr/>
        </p:nvSpPr>
        <p:spPr>
          <a:xfrm>
            <a:off x="5287746" y="3968876"/>
            <a:ext cx="347634" cy="29527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v</a:t>
            </a:r>
          </a:p>
        </p:txBody>
      </p:sp>
      <p:sp>
        <p:nvSpPr>
          <p:cNvPr id="21" name="Oval 20"/>
          <p:cNvSpPr/>
          <p:nvPr/>
        </p:nvSpPr>
        <p:spPr>
          <a:xfrm>
            <a:off x="3244619" y="3671429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2" name="Oval 21"/>
          <p:cNvSpPr/>
          <p:nvPr/>
        </p:nvSpPr>
        <p:spPr>
          <a:xfrm>
            <a:off x="3416070" y="3661904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Oval 22"/>
          <p:cNvSpPr/>
          <p:nvPr/>
        </p:nvSpPr>
        <p:spPr>
          <a:xfrm>
            <a:off x="3316057" y="3742867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4" name="Oval 23"/>
          <p:cNvSpPr/>
          <p:nvPr/>
        </p:nvSpPr>
        <p:spPr>
          <a:xfrm>
            <a:off x="3673247" y="3742867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Oval 24"/>
          <p:cNvSpPr/>
          <p:nvPr/>
        </p:nvSpPr>
        <p:spPr>
          <a:xfrm>
            <a:off x="3816123" y="3814305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6" name="Oval 25"/>
          <p:cNvSpPr/>
          <p:nvPr/>
        </p:nvSpPr>
        <p:spPr>
          <a:xfrm>
            <a:off x="3673247" y="3385677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7" name="Oval 26"/>
          <p:cNvSpPr/>
          <p:nvPr/>
        </p:nvSpPr>
        <p:spPr>
          <a:xfrm>
            <a:off x="3816123" y="3457115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8" name="Oval 27"/>
          <p:cNvSpPr/>
          <p:nvPr/>
        </p:nvSpPr>
        <p:spPr>
          <a:xfrm>
            <a:off x="7154690" y="2682992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9" name="Oval 28"/>
          <p:cNvSpPr/>
          <p:nvPr/>
        </p:nvSpPr>
        <p:spPr>
          <a:xfrm>
            <a:off x="7297566" y="2754430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" name="Oval 29"/>
          <p:cNvSpPr/>
          <p:nvPr/>
        </p:nvSpPr>
        <p:spPr>
          <a:xfrm>
            <a:off x="5421066" y="4049838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1" name="Oval 30"/>
          <p:cNvSpPr/>
          <p:nvPr/>
        </p:nvSpPr>
        <p:spPr>
          <a:xfrm>
            <a:off x="2895788" y="4202160"/>
            <a:ext cx="1517450" cy="126000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3" name="Oval 32"/>
          <p:cNvSpPr/>
          <p:nvPr/>
        </p:nvSpPr>
        <p:spPr>
          <a:xfrm>
            <a:off x="6073564" y="4478466"/>
            <a:ext cx="2571768" cy="121444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4" name="Oval 33"/>
          <p:cNvSpPr/>
          <p:nvPr/>
        </p:nvSpPr>
        <p:spPr>
          <a:xfrm>
            <a:off x="3055916" y="4676348"/>
            <a:ext cx="500066" cy="4286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5" name="Oval 34"/>
          <p:cNvSpPr/>
          <p:nvPr/>
        </p:nvSpPr>
        <p:spPr>
          <a:xfrm>
            <a:off x="3530371" y="4376284"/>
            <a:ext cx="500066" cy="4286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6" name="Oval 35"/>
          <p:cNvSpPr/>
          <p:nvPr/>
        </p:nvSpPr>
        <p:spPr>
          <a:xfrm>
            <a:off x="3627420" y="4876350"/>
            <a:ext cx="500066" cy="4286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7" name="Oval 36"/>
          <p:cNvSpPr/>
          <p:nvPr/>
        </p:nvSpPr>
        <p:spPr>
          <a:xfrm>
            <a:off x="7502324" y="2621078"/>
            <a:ext cx="561948" cy="50959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8" name="Oval 37"/>
          <p:cNvSpPr/>
          <p:nvPr/>
        </p:nvSpPr>
        <p:spPr>
          <a:xfrm>
            <a:off x="7583318" y="2906830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9" name="Oval 38"/>
          <p:cNvSpPr/>
          <p:nvPr/>
        </p:nvSpPr>
        <p:spPr>
          <a:xfrm>
            <a:off x="7726194" y="2978268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0" name="Oval 39"/>
          <p:cNvSpPr/>
          <p:nvPr/>
        </p:nvSpPr>
        <p:spPr>
          <a:xfrm>
            <a:off x="5940244" y="3906962"/>
            <a:ext cx="347634" cy="29527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1" name="Oval 40"/>
          <p:cNvSpPr/>
          <p:nvPr/>
        </p:nvSpPr>
        <p:spPr>
          <a:xfrm>
            <a:off x="6002158" y="3987924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2" name="Oval 41"/>
          <p:cNvSpPr/>
          <p:nvPr/>
        </p:nvSpPr>
        <p:spPr>
          <a:xfrm>
            <a:off x="6145002" y="3330720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3" name="Oval 42"/>
          <p:cNvSpPr/>
          <p:nvPr/>
        </p:nvSpPr>
        <p:spPr>
          <a:xfrm>
            <a:off x="6073596" y="4059362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4" name="Oval 43"/>
          <p:cNvSpPr/>
          <p:nvPr/>
        </p:nvSpPr>
        <p:spPr>
          <a:xfrm>
            <a:off x="2887429" y="2599859"/>
            <a:ext cx="347634" cy="29527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5" name="Oval 44"/>
          <p:cNvSpPr/>
          <p:nvPr/>
        </p:nvSpPr>
        <p:spPr>
          <a:xfrm>
            <a:off x="2949343" y="2680821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6" name="Oval 45"/>
          <p:cNvSpPr/>
          <p:nvPr/>
        </p:nvSpPr>
        <p:spPr>
          <a:xfrm>
            <a:off x="3092219" y="2752259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7" name="Oval 46"/>
          <p:cNvSpPr/>
          <p:nvPr/>
        </p:nvSpPr>
        <p:spPr>
          <a:xfrm>
            <a:off x="2582627" y="2999913"/>
            <a:ext cx="347634" cy="29527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8" name="Oval 47"/>
          <p:cNvSpPr/>
          <p:nvPr/>
        </p:nvSpPr>
        <p:spPr>
          <a:xfrm>
            <a:off x="2644541" y="3080875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9" name="Oval 48"/>
          <p:cNvSpPr/>
          <p:nvPr/>
        </p:nvSpPr>
        <p:spPr>
          <a:xfrm>
            <a:off x="2787417" y="3080875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0" name="Oval 49"/>
          <p:cNvSpPr/>
          <p:nvPr/>
        </p:nvSpPr>
        <p:spPr>
          <a:xfrm>
            <a:off x="2715979" y="3152313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1" name="Oval 50"/>
          <p:cNvSpPr/>
          <p:nvPr/>
        </p:nvSpPr>
        <p:spPr>
          <a:xfrm>
            <a:off x="2315925" y="3385677"/>
            <a:ext cx="347634" cy="29527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2" name="Oval 51"/>
          <p:cNvSpPr/>
          <p:nvPr/>
        </p:nvSpPr>
        <p:spPr>
          <a:xfrm>
            <a:off x="2377839" y="3466639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3" name="Oval 52"/>
          <p:cNvSpPr/>
          <p:nvPr/>
        </p:nvSpPr>
        <p:spPr>
          <a:xfrm>
            <a:off x="2520715" y="3538077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4" name="Oval 53"/>
          <p:cNvSpPr/>
          <p:nvPr/>
        </p:nvSpPr>
        <p:spPr>
          <a:xfrm>
            <a:off x="6073565" y="3116406"/>
            <a:ext cx="590523" cy="50006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5" name="Oval 54"/>
          <p:cNvSpPr/>
          <p:nvPr/>
        </p:nvSpPr>
        <p:spPr>
          <a:xfrm>
            <a:off x="6287878" y="3402158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6" name="Oval 55"/>
          <p:cNvSpPr/>
          <p:nvPr/>
        </p:nvSpPr>
        <p:spPr>
          <a:xfrm>
            <a:off x="6359316" y="3187844"/>
            <a:ext cx="214314" cy="214314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7" name="Oval 56"/>
          <p:cNvSpPr/>
          <p:nvPr/>
        </p:nvSpPr>
        <p:spPr>
          <a:xfrm>
            <a:off x="6287878" y="4764218"/>
            <a:ext cx="500066" cy="4286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8" name="Oval 57"/>
          <p:cNvSpPr/>
          <p:nvPr/>
        </p:nvSpPr>
        <p:spPr>
          <a:xfrm>
            <a:off x="6859382" y="5121408"/>
            <a:ext cx="500066" cy="4286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9" name="Oval 58"/>
          <p:cNvSpPr/>
          <p:nvPr/>
        </p:nvSpPr>
        <p:spPr>
          <a:xfrm>
            <a:off x="7145134" y="4545166"/>
            <a:ext cx="500066" cy="4286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0" name="Oval 59"/>
          <p:cNvSpPr/>
          <p:nvPr/>
        </p:nvSpPr>
        <p:spPr>
          <a:xfrm>
            <a:off x="1698595" y="2247456"/>
            <a:ext cx="3071833" cy="3714776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1" name="Oval 60"/>
          <p:cNvSpPr/>
          <p:nvPr/>
        </p:nvSpPr>
        <p:spPr>
          <a:xfrm>
            <a:off x="2173049" y="4104844"/>
            <a:ext cx="500066" cy="4286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2" name="Oval 61"/>
          <p:cNvSpPr/>
          <p:nvPr/>
        </p:nvSpPr>
        <p:spPr>
          <a:xfrm>
            <a:off x="5644936" y="3044969"/>
            <a:ext cx="1562144" cy="13620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3" name="Oval 62"/>
          <p:cNvSpPr/>
          <p:nvPr/>
        </p:nvSpPr>
        <p:spPr>
          <a:xfrm>
            <a:off x="5040061" y="3611685"/>
            <a:ext cx="1490706" cy="10001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cxnSp>
        <p:nvCxnSpPr>
          <p:cNvPr id="64" name="Straight Arrow Connector 63"/>
          <p:cNvCxnSpPr/>
          <p:nvPr/>
        </p:nvCxnSpPr>
        <p:spPr>
          <a:xfrm rot="5400000">
            <a:off x="3461460" y="4211578"/>
            <a:ext cx="690822" cy="6721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16200000" flipH="1">
            <a:off x="3120055" y="4080269"/>
            <a:ext cx="760490" cy="26016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cxnSpLocks/>
          </p:cNvCxnSpPr>
          <p:nvPr/>
        </p:nvCxnSpPr>
        <p:spPr>
          <a:xfrm flipH="1">
            <a:off x="3858986" y="4096987"/>
            <a:ext cx="1562100" cy="53405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cxnSpLocks/>
          </p:cNvCxnSpPr>
          <p:nvPr/>
        </p:nvCxnSpPr>
        <p:spPr>
          <a:xfrm>
            <a:off x="6489865" y="3390410"/>
            <a:ext cx="655270" cy="194057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7645200" y="2692516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9" name="Oval 68"/>
          <p:cNvSpPr/>
          <p:nvPr/>
        </p:nvSpPr>
        <p:spPr>
          <a:xfrm>
            <a:off x="7716638" y="2835392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0" name="Oval 69"/>
          <p:cNvSpPr/>
          <p:nvPr/>
        </p:nvSpPr>
        <p:spPr>
          <a:xfrm>
            <a:off x="7869038" y="2906830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1" name="Oval 70"/>
          <p:cNvSpPr/>
          <p:nvPr/>
        </p:nvSpPr>
        <p:spPr>
          <a:xfrm>
            <a:off x="7859514" y="2763954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2" name="Oval 71"/>
          <p:cNvSpPr/>
          <p:nvPr/>
        </p:nvSpPr>
        <p:spPr>
          <a:xfrm>
            <a:off x="7145134" y="2835392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cxnSp>
        <p:nvCxnSpPr>
          <p:cNvPr id="73" name="Straight Arrow Connector 72"/>
          <p:cNvCxnSpPr/>
          <p:nvPr/>
        </p:nvCxnSpPr>
        <p:spPr>
          <a:xfrm rot="5400000">
            <a:off x="2133266" y="3909522"/>
            <a:ext cx="689348" cy="129927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8788208" y="2759216"/>
            <a:ext cx="642942" cy="571504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v</a:t>
            </a:r>
          </a:p>
        </p:txBody>
      </p:sp>
      <p:sp>
        <p:nvSpPr>
          <p:cNvPr id="77" name="Oval 76"/>
          <p:cNvSpPr/>
          <p:nvPr/>
        </p:nvSpPr>
        <p:spPr>
          <a:xfrm>
            <a:off x="8431018" y="4045100"/>
            <a:ext cx="785818" cy="785818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3" name="Oval 82"/>
          <p:cNvSpPr/>
          <p:nvPr/>
        </p:nvSpPr>
        <p:spPr>
          <a:xfrm>
            <a:off x="8431019" y="2759216"/>
            <a:ext cx="614367" cy="571504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cxnSp>
        <p:nvCxnSpPr>
          <p:cNvPr id="85" name="Straight Arrow Connector 84"/>
          <p:cNvCxnSpPr>
            <a:cxnSpLocks/>
            <a:stCxn id="56" idx="2"/>
          </p:cNvCxnSpPr>
          <p:nvPr/>
        </p:nvCxnSpPr>
        <p:spPr>
          <a:xfrm flipH="1" flipV="1">
            <a:off x="3840480" y="2800964"/>
            <a:ext cx="2518836" cy="494037"/>
          </a:xfrm>
          <a:prstGeom prst="straightConnector1">
            <a:avLst/>
          </a:prstGeom>
          <a:ln w="349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515910" y="2123085"/>
            <a:ext cx="259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marginalized community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430622" y="272926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rgbClr val="7030A0"/>
                </a:solidFill>
              </a:rPr>
              <a:t>household</a:t>
            </a:r>
            <a:endParaRPr lang="sk-SK" b="1" dirty="0">
              <a:solidFill>
                <a:srgbClr val="7030A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930820" y="404510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neighborhood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502324" y="560459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rgbClr val="00B050"/>
                </a:solidFill>
              </a:rPr>
              <a:t>work</a:t>
            </a:r>
            <a:r>
              <a:rPr lang="sk-SK" b="1" dirty="0">
                <a:solidFill>
                  <a:srgbClr val="00B050"/>
                </a:solidFill>
              </a:rPr>
              <a:t> / </a:t>
            </a:r>
            <a:r>
              <a:rPr lang="sk-SK" b="1" dirty="0" err="1">
                <a:solidFill>
                  <a:srgbClr val="00B050"/>
                </a:solidFill>
              </a:rPr>
              <a:t>school</a:t>
            </a:r>
            <a:endParaRPr lang="sk-SK" b="1" dirty="0">
              <a:solidFill>
                <a:srgbClr val="00B05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288010" y="496165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00B0F0"/>
                </a:solidFill>
              </a:rPr>
              <a:t>team / </a:t>
            </a:r>
            <a:r>
              <a:rPr lang="sk-SK" b="1" dirty="0" err="1">
                <a:solidFill>
                  <a:srgbClr val="00B0F0"/>
                </a:solidFill>
              </a:rPr>
              <a:t>class</a:t>
            </a:r>
            <a:endParaRPr lang="sk-SK" b="1" dirty="0">
              <a:solidFill>
                <a:srgbClr val="00B0F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8573894" y="3687910"/>
            <a:ext cx="857256" cy="785818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4" name="Oval 93"/>
          <p:cNvSpPr/>
          <p:nvPr/>
        </p:nvSpPr>
        <p:spPr>
          <a:xfrm>
            <a:off x="9145398" y="3545034"/>
            <a:ext cx="785818" cy="714380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6" name="Oval 95"/>
          <p:cNvSpPr/>
          <p:nvPr/>
        </p:nvSpPr>
        <p:spPr>
          <a:xfrm>
            <a:off x="8859647" y="3973662"/>
            <a:ext cx="828681" cy="714380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9" name="Oval 98"/>
          <p:cNvSpPr/>
          <p:nvPr/>
        </p:nvSpPr>
        <p:spPr>
          <a:xfrm>
            <a:off x="9716902" y="3687910"/>
            <a:ext cx="642942" cy="571504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cxnSp>
        <p:nvCxnSpPr>
          <p:cNvPr id="110" name="Straight Arrow Connector 109"/>
          <p:cNvCxnSpPr>
            <a:stCxn id="56" idx="6"/>
          </p:cNvCxnSpPr>
          <p:nvPr/>
        </p:nvCxnSpPr>
        <p:spPr>
          <a:xfrm>
            <a:off x="6573630" y="3295002"/>
            <a:ext cx="2500330" cy="1035851"/>
          </a:xfrm>
          <a:prstGeom prst="straightConnector1">
            <a:avLst/>
          </a:prstGeom>
          <a:ln w="34925"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5073432" y="5473860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town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9042210" y="467590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friends</a:t>
            </a:r>
            <a:endParaRPr lang="sk-SK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33" name="Straight Arrow Connector 132"/>
          <p:cNvCxnSpPr/>
          <p:nvPr/>
        </p:nvCxnSpPr>
        <p:spPr>
          <a:xfrm>
            <a:off x="7950926" y="2798542"/>
            <a:ext cx="980158" cy="246426"/>
          </a:xfrm>
          <a:prstGeom prst="straightConnector1">
            <a:avLst/>
          </a:prstGeom>
          <a:ln w="34925"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984346" y="4462035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00B0F0"/>
                </a:solidFill>
              </a:rPr>
              <a:t>team </a:t>
            </a:r>
            <a:r>
              <a:rPr lang="sk-SK" b="1" dirty="0" err="1">
                <a:solidFill>
                  <a:srgbClr val="00B0F0"/>
                </a:solidFill>
              </a:rPr>
              <a:t>for</a:t>
            </a:r>
            <a:endParaRPr lang="sk-SK" b="1" dirty="0">
              <a:solidFill>
                <a:srgbClr val="00B0F0"/>
              </a:solidFill>
            </a:endParaRPr>
          </a:p>
          <a:p>
            <a:r>
              <a:rPr lang="sk-SK" b="1" dirty="0" err="1">
                <a:solidFill>
                  <a:srgbClr val="00B0F0"/>
                </a:solidFill>
              </a:rPr>
              <a:t>services</a:t>
            </a:r>
            <a:endParaRPr lang="sk-SK" b="1" dirty="0">
              <a:solidFill>
                <a:srgbClr val="00B0F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524100" y="590834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Work environment for services</a:t>
            </a:r>
          </a:p>
        </p:txBody>
      </p:sp>
      <p:sp>
        <p:nvSpPr>
          <p:cNvPr id="98" name="CustomShape 1">
            <a:extLst>
              <a:ext uri="{FF2B5EF4-FFF2-40B4-BE49-F238E27FC236}">
                <a16:creationId xmlns="" xmlns:a16="http://schemas.microsoft.com/office/drawing/2014/main" id="{60E7AFFD-C5E6-4D11-81D5-1BB0B257F120}"/>
              </a:ext>
            </a:extLst>
          </p:cNvPr>
          <p:cNvSpPr/>
          <p:nvPr/>
        </p:nvSpPr>
        <p:spPr>
          <a:xfrm>
            <a:off x="1524000" y="0"/>
            <a:ext cx="9143280" cy="857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spc="-1" dirty="0"/>
              <a:t>Model of social contacts</a:t>
            </a:r>
            <a:endParaRPr lang="sk-SK" sz="3600" spc="-1" dirty="0"/>
          </a:p>
        </p:txBody>
      </p:sp>
      <p:sp>
        <p:nvSpPr>
          <p:cNvPr id="100" name="Rounded Rectangle 99"/>
          <p:cNvSpPr/>
          <p:nvPr/>
        </p:nvSpPr>
        <p:spPr>
          <a:xfrm>
            <a:off x="1595406" y="1810986"/>
            <a:ext cx="8994218" cy="4534829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1" name="TextBox 100"/>
          <p:cNvSpPr txBox="1"/>
          <p:nvPr/>
        </p:nvSpPr>
        <p:spPr>
          <a:xfrm>
            <a:off x="7596198" y="6295229"/>
            <a:ext cx="355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whole of Slovakia</a:t>
            </a:r>
          </a:p>
        </p:txBody>
      </p:sp>
      <p:cxnSp>
        <p:nvCxnSpPr>
          <p:cNvPr id="108" name="Straight Arrow Connector 107"/>
          <p:cNvCxnSpPr/>
          <p:nvPr/>
        </p:nvCxnSpPr>
        <p:spPr>
          <a:xfrm rot="5400000" flipH="1" flipV="1">
            <a:off x="1523968" y="5488560"/>
            <a:ext cx="1285884" cy="857256"/>
          </a:xfrm>
          <a:prstGeom prst="straightConnector1">
            <a:avLst/>
          </a:prstGeom>
          <a:ln w="3492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/>
          <p:nvPr/>
        </p:nvSpPr>
        <p:spPr>
          <a:xfrm>
            <a:off x="2595538" y="5202808"/>
            <a:ext cx="71438" cy="7143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3" name="TextBox 122"/>
          <p:cNvSpPr txBox="1"/>
          <p:nvPr/>
        </p:nvSpPr>
        <p:spPr>
          <a:xfrm>
            <a:off x="2524100" y="5345684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tourist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1" y="1214422"/>
            <a:ext cx="8464779" cy="405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stomShape 1"/>
          <p:cNvSpPr/>
          <p:nvPr/>
        </p:nvSpPr>
        <p:spPr>
          <a:xfrm>
            <a:off x="1523968" y="-24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latin typeface="Arial"/>
              </a:rPr>
              <a:t>Daily commute to work</a:t>
            </a:r>
          </a:p>
        </p:txBody>
      </p:sp>
      <p:sp>
        <p:nvSpPr>
          <p:cNvPr id="6" name="CustomShape 1"/>
          <p:cNvSpPr/>
          <p:nvPr/>
        </p:nvSpPr>
        <p:spPr>
          <a:xfrm>
            <a:off x="1523968" y="5215678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800" spc="-1" dirty="0">
                <a:solidFill>
                  <a:srgbClr val="00B050"/>
                </a:solidFill>
                <a:latin typeface="Arial"/>
              </a:rPr>
              <a:t>&gt; 5</a:t>
            </a:r>
            <a:r>
              <a:rPr lang="sk-SK" sz="2800" spc="-1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sz="2800" spc="-1" dirty="0">
                <a:solidFill>
                  <a:srgbClr val="00B050"/>
                </a:solidFill>
                <a:latin typeface="Arial"/>
              </a:rPr>
              <a:t>per</a:t>
            </a:r>
            <a:r>
              <a:rPr lang="sk-SK" sz="2800" spc="-1" dirty="0">
                <a:solidFill>
                  <a:srgbClr val="00B050"/>
                </a:solidFill>
                <a:latin typeface="Arial"/>
              </a:rPr>
              <a:t> d</a:t>
            </a:r>
            <a:r>
              <a:rPr lang="en-US" sz="2800" spc="-1" dirty="0">
                <a:solidFill>
                  <a:srgbClr val="00B050"/>
                </a:solidFill>
                <a:latin typeface="Arial"/>
              </a:rPr>
              <a:t>ay</a:t>
            </a:r>
            <a:r>
              <a:rPr lang="en-GB" sz="2800" spc="-1" dirty="0">
                <a:latin typeface="Arial"/>
              </a:rPr>
              <a:t>, &gt; 200</a:t>
            </a:r>
            <a:r>
              <a:rPr lang="sk-SK" sz="2800" spc="-1" dirty="0">
                <a:latin typeface="Arial"/>
              </a:rPr>
              <a:t> </a:t>
            </a:r>
            <a:r>
              <a:rPr lang="en-US" sz="2800" spc="-1" dirty="0">
                <a:latin typeface="Arial"/>
              </a:rPr>
              <a:t>per</a:t>
            </a:r>
            <a:r>
              <a:rPr lang="sk-SK" sz="2800" spc="-1" dirty="0">
                <a:latin typeface="Arial"/>
              </a:rPr>
              <a:t> d</a:t>
            </a:r>
            <a:r>
              <a:rPr lang="en-US" sz="2800" spc="-1" dirty="0">
                <a:latin typeface="Arial"/>
              </a:rPr>
              <a:t>ay</a:t>
            </a:r>
            <a:endParaRPr lang="en-GB" sz="28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spc="-1" dirty="0">
                <a:solidFill>
                  <a:srgbClr val="FF0000"/>
                </a:solidFill>
                <a:latin typeface="Arial"/>
              </a:rPr>
              <a:t>municipalities, district towns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X:\NASE PROJEKTY\COVID\obrazky\Mapa_kontaktov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0456" y="549495"/>
            <a:ext cx="9121666" cy="6308529"/>
          </a:xfrm>
          <a:prstGeom prst="rect">
            <a:avLst/>
          </a:prstGeom>
          <a:noFill/>
        </p:spPr>
      </p:pic>
      <p:sp>
        <p:nvSpPr>
          <p:cNvPr id="79" name="CustomShape 1"/>
          <p:cNvSpPr/>
          <p:nvPr/>
        </p:nvSpPr>
        <p:spPr>
          <a:xfrm>
            <a:off x="1524000" y="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endParaRPr lang="sk-SK" sz="4400" spc="-1" dirty="0"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1809840" y="1428840"/>
            <a:ext cx="8714880" cy="50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16000" indent="-216000">
              <a:spcBef>
                <a:spcPts val="519"/>
              </a:spcBef>
              <a:buClr>
                <a:srgbClr val="000000"/>
              </a:buClr>
              <a:buFont typeface="StarSymbol"/>
              <a:buChar char="-"/>
            </a:pPr>
            <a:endParaRPr lang="sk-SK" sz="2600" spc="-1" dirty="0">
              <a:latin typeface="Arial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dirty="0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dirty="0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 dirty="0"/>
          </a:p>
        </p:txBody>
      </p:sp>
      <p:sp>
        <p:nvSpPr>
          <p:cNvPr id="10" name="CustomShape 2"/>
          <p:cNvSpPr/>
          <p:nvPr/>
        </p:nvSpPr>
        <p:spPr>
          <a:xfrm>
            <a:off x="1738282" y="1097940"/>
            <a:ext cx="8929718" cy="54028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70000"/>
              </a:lnSpc>
              <a:spcBef>
                <a:spcPts val="221"/>
              </a:spcBef>
            </a:pPr>
            <a:endParaRPr lang="sk-SK" sz="2000" spc="-1" dirty="0"/>
          </a:p>
          <a:p>
            <a:pPr>
              <a:lnSpc>
                <a:spcPct val="170000"/>
              </a:lnSpc>
              <a:spcBef>
                <a:spcPts val="221"/>
              </a:spcBef>
              <a:buFontTx/>
              <a:buChar char="-"/>
            </a:pPr>
            <a:endParaRPr lang="en-GB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r>
              <a:rPr lang="sk-SK" sz="1600" spc="-1" dirty="0">
                <a:latin typeface="+mj-lt"/>
              </a:rPr>
              <a:t> </a:t>
            </a:r>
          </a:p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1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1738282" y="955064"/>
            <a:ext cx="8929718" cy="54028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70000"/>
              </a:lnSpc>
              <a:spcBef>
                <a:spcPts val="221"/>
              </a:spcBef>
              <a:buFontTx/>
              <a:buChar char="-"/>
            </a:pPr>
            <a:endParaRPr lang="en-GB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r>
              <a:rPr lang="sk-SK" sz="1600" spc="-1" dirty="0">
                <a:latin typeface="+mj-lt"/>
              </a:rPr>
              <a:t> </a:t>
            </a:r>
            <a:endParaRPr lang="sk-SK" sz="1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  <p:sp>
        <p:nvSpPr>
          <p:cNvPr id="12" name="CustomShape 1"/>
          <p:cNvSpPr/>
          <p:nvPr/>
        </p:nvSpPr>
        <p:spPr>
          <a:xfrm>
            <a:off x="1523968" y="-24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latin typeface="Arial"/>
              </a:rPr>
              <a:t>Spread of the disease around the patient 0</a:t>
            </a:r>
            <a:endParaRPr lang="sk-SK" sz="4000" spc="-1" dirty="0">
              <a:latin typeface="Arial"/>
            </a:endParaRPr>
          </a:p>
        </p:txBody>
      </p:sp>
      <p:sp>
        <p:nvSpPr>
          <p:cNvPr id="16" name="CustomShape 2"/>
          <p:cNvSpPr/>
          <p:nvPr/>
        </p:nvSpPr>
        <p:spPr>
          <a:xfrm>
            <a:off x="2166910" y="1285860"/>
            <a:ext cx="3071834" cy="7239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spcBef>
                <a:spcPts val="221"/>
              </a:spcBef>
            </a:pPr>
            <a:r>
              <a:rPr lang="en-US" sz="2000" spc="-1" dirty="0"/>
              <a:t>Nodes</a:t>
            </a:r>
            <a:r>
              <a:rPr lang="sk-SK" sz="2000" spc="-1" dirty="0"/>
              <a:t> :</a:t>
            </a:r>
          </a:p>
          <a:p>
            <a:pPr>
              <a:spcBef>
                <a:spcPts val="221"/>
              </a:spcBef>
            </a:pPr>
            <a:r>
              <a:rPr lang="en-US" sz="2000" b="1" spc="-1" dirty="0">
                <a:solidFill>
                  <a:srgbClr val="00B050"/>
                </a:solidFill>
              </a:rPr>
              <a:t>Young</a:t>
            </a:r>
            <a:r>
              <a:rPr lang="sk-SK" sz="2000" b="1" spc="-1" dirty="0">
                <a:solidFill>
                  <a:srgbClr val="00B050"/>
                </a:solidFill>
              </a:rPr>
              <a:t> 0-18</a:t>
            </a:r>
          </a:p>
          <a:p>
            <a:pPr>
              <a:spcBef>
                <a:spcPts val="221"/>
              </a:spcBef>
            </a:pPr>
            <a:r>
              <a:rPr lang="en-US" sz="2000" b="1" spc="-1" dirty="0">
                <a:solidFill>
                  <a:srgbClr val="0000FF"/>
                </a:solidFill>
              </a:rPr>
              <a:t>Adult</a:t>
            </a:r>
            <a:r>
              <a:rPr lang="sk-SK" sz="2000" b="1" spc="-1" dirty="0">
                <a:solidFill>
                  <a:srgbClr val="0000FF"/>
                </a:solidFill>
              </a:rPr>
              <a:t> 19-64</a:t>
            </a:r>
          </a:p>
          <a:p>
            <a:pPr>
              <a:spcBef>
                <a:spcPts val="221"/>
              </a:spcBef>
            </a:pPr>
            <a:r>
              <a:rPr lang="en-US" sz="2000" b="1" spc="-1" dirty="0">
                <a:solidFill>
                  <a:srgbClr val="FF0000"/>
                </a:solidFill>
              </a:rPr>
              <a:t>Old</a:t>
            </a:r>
            <a:r>
              <a:rPr lang="sk-SK" sz="2000" b="1" spc="-1" dirty="0">
                <a:solidFill>
                  <a:srgbClr val="FF0000"/>
                </a:solidFill>
              </a:rPr>
              <a:t>  65-xy</a:t>
            </a:r>
          </a:p>
          <a:p>
            <a:pPr>
              <a:spcBef>
                <a:spcPts val="221"/>
              </a:spcBef>
            </a:pPr>
            <a:endParaRPr lang="sk-SK" sz="2000" spc="-1" dirty="0"/>
          </a:p>
          <a:p>
            <a:pPr>
              <a:spcBef>
                <a:spcPts val="221"/>
              </a:spcBef>
            </a:pPr>
            <a:endParaRPr lang="sk-SK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endParaRPr lang="sk-SK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endParaRPr lang="sk-SK" sz="2000" spc="-1" dirty="0"/>
          </a:p>
          <a:p>
            <a:pPr>
              <a:lnSpc>
                <a:spcPct val="170000"/>
              </a:lnSpc>
              <a:spcBef>
                <a:spcPts val="221"/>
              </a:spcBef>
              <a:buFontTx/>
              <a:buChar char="-"/>
            </a:pPr>
            <a:endParaRPr lang="en-GB" sz="2000" spc="-1" dirty="0"/>
          </a:p>
          <a:p>
            <a:pPr>
              <a:lnSpc>
                <a:spcPct val="170000"/>
              </a:lnSpc>
              <a:spcBef>
                <a:spcPts val="221"/>
              </a:spcBef>
            </a:pPr>
            <a:r>
              <a:rPr lang="sk-SK" sz="1600" spc="-1" dirty="0">
                <a:latin typeface="+mj-lt"/>
              </a:rPr>
              <a:t> </a:t>
            </a:r>
          </a:p>
          <a:p>
            <a:pPr>
              <a:lnSpc>
                <a:spcPct val="110000"/>
              </a:lnSpc>
              <a:spcBef>
                <a:spcPts val="221"/>
              </a:spcBef>
            </a:pPr>
            <a:endParaRPr lang="sk-SK" sz="1600" spc="-1" dirty="0">
              <a:latin typeface="Arial"/>
            </a:endParaRPr>
          </a:p>
          <a:p>
            <a:pPr algn="r"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519"/>
              </a:spcBef>
            </a:pPr>
            <a:endParaRPr lang="sk-SK" sz="1600" spc="-1" dirty="0">
              <a:latin typeface="Arial"/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6600056" y="285293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/>
              <a:t>Pa</a:t>
            </a:r>
            <a:r>
              <a:rPr lang="en-US" sz="1600" b="1" dirty="0"/>
              <a:t>t</a:t>
            </a:r>
            <a:r>
              <a:rPr lang="sk-SK" sz="1600" b="1" dirty="0" err="1"/>
              <a:t>ient</a:t>
            </a:r>
            <a:r>
              <a:rPr lang="sk-SK" sz="1600" b="1" dirty="0"/>
              <a:t> 0</a:t>
            </a:r>
          </a:p>
        </p:txBody>
      </p:sp>
      <p:cxnSp>
        <p:nvCxnSpPr>
          <p:cNvPr id="4" name="Rovná spojovacia šípka 3"/>
          <p:cNvCxnSpPr/>
          <p:nvPr/>
        </p:nvCxnSpPr>
        <p:spPr>
          <a:xfrm>
            <a:off x="7176120" y="3212977"/>
            <a:ext cx="216024" cy="58641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523968" y="500042"/>
            <a:ext cx="142876" cy="6357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927057" y="4043363"/>
            <a:ext cx="416719" cy="2500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6370639" y="4592637"/>
            <a:ext cx="98425" cy="190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 flipH="1">
            <a:off x="6917534" y="4364829"/>
            <a:ext cx="270667" cy="2516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H="1">
            <a:off x="7778749" y="3136903"/>
            <a:ext cx="254002" cy="63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 flipH="1">
            <a:off x="7800975" y="2765425"/>
            <a:ext cx="184150" cy="127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 flipV="1">
            <a:off x="8464552" y="3200400"/>
            <a:ext cx="123827" cy="190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10464" y="2543175"/>
            <a:ext cx="116681" cy="3095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8067676" y="2150270"/>
            <a:ext cx="150019" cy="7858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6200000" flipV="1">
            <a:off x="4982767" y="3708798"/>
            <a:ext cx="88107" cy="76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10800000">
            <a:off x="4193383" y="3962404"/>
            <a:ext cx="180975" cy="5476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0800000" flipV="1">
            <a:off x="4245771" y="4119562"/>
            <a:ext cx="371475" cy="547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0800000" flipV="1">
            <a:off x="5069683" y="4243388"/>
            <a:ext cx="88107" cy="428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0800000" flipV="1">
            <a:off x="4755358" y="4414838"/>
            <a:ext cx="59530" cy="333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10800000" flipV="1">
            <a:off x="4602956" y="4486274"/>
            <a:ext cx="64294" cy="2381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5018489" y="4801795"/>
            <a:ext cx="83341" cy="3333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16200000" flipH="1">
            <a:off x="5104209" y="4792266"/>
            <a:ext cx="78584" cy="428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10800000">
            <a:off x="6860381" y="4664871"/>
            <a:ext cx="109540" cy="47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10800000" flipV="1">
            <a:off x="5950746" y="3750471"/>
            <a:ext cx="80963" cy="4762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10800000">
            <a:off x="5795965" y="3924301"/>
            <a:ext cx="104775" cy="1428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0800000">
            <a:off x="3205165" y="3876675"/>
            <a:ext cx="109539" cy="1190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10800000" flipV="1">
            <a:off x="3217071" y="3907631"/>
            <a:ext cx="95248" cy="166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10800000" flipV="1">
            <a:off x="3236121" y="3921918"/>
            <a:ext cx="85725" cy="4524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5400000">
            <a:off x="6378180" y="4763692"/>
            <a:ext cx="52391" cy="23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7789069" y="5043491"/>
            <a:ext cx="59535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920038" y="5110164"/>
            <a:ext cx="38100" cy="142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16200000" flipH="1">
            <a:off x="8367713" y="5917412"/>
            <a:ext cx="45244" cy="4047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rot="16200000" flipH="1">
            <a:off x="8012906" y="5667376"/>
            <a:ext cx="50010" cy="23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rot="10800000" flipV="1">
            <a:off x="4641056" y="4812506"/>
            <a:ext cx="38100" cy="238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0800000" flipV="1">
            <a:off x="3974309" y="5291141"/>
            <a:ext cx="97631" cy="4523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rot="16200000" flipV="1">
            <a:off x="3955258" y="3729038"/>
            <a:ext cx="42862" cy="333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10800000" flipV="1">
            <a:off x="9255125" y="3082924"/>
            <a:ext cx="88900" cy="1905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10800000">
            <a:off x="9404354" y="3133725"/>
            <a:ext cx="47623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rot="10800000">
            <a:off x="8067679" y="4178302"/>
            <a:ext cx="53973" cy="3174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rot="10800000">
            <a:off x="8077204" y="4159252"/>
            <a:ext cx="111123" cy="222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rot="10800000">
            <a:off x="8213725" y="4264027"/>
            <a:ext cx="50800" cy="222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5511801" y="4187826"/>
            <a:ext cx="619919" cy="1103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15201</TotalTime>
  <Words>862</Words>
  <Application>Microsoft Office PowerPoint</Application>
  <PresentationFormat>Custom</PresentationFormat>
  <Paragraphs>221</Paragraphs>
  <Slides>21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Motív balíka Office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mracka</dc:creator>
  <cp:lastModifiedBy>igor mracka</cp:lastModifiedBy>
  <cp:revision>87</cp:revision>
  <dcterms:created xsi:type="dcterms:W3CDTF">2024-10-01T08:17:42Z</dcterms:created>
  <dcterms:modified xsi:type="dcterms:W3CDTF">2024-10-14T20:21:40Z</dcterms:modified>
</cp:coreProperties>
</file>